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11"/>
  </p:notesMasterIdLst>
  <p:handoutMasterIdLst>
    <p:handoutMasterId r:id="rId12"/>
  </p:handoutMasterIdLst>
  <p:sldIdLst>
    <p:sldId id="256" r:id="rId2"/>
    <p:sldId id="266" r:id="rId3"/>
    <p:sldId id="301" r:id="rId4"/>
    <p:sldId id="290" r:id="rId5"/>
    <p:sldId id="291" r:id="rId6"/>
    <p:sldId id="298" r:id="rId7"/>
    <p:sldId id="296" r:id="rId8"/>
    <p:sldId id="299" r:id="rId9"/>
    <p:sldId id="300" r:id="rId10"/>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400" kern="1200">
        <a:solidFill>
          <a:schemeClr val="tx1"/>
        </a:solidFill>
        <a:latin typeface="Times New Roman" pitchFamily="18"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7" autoAdjust="0"/>
    <p:restoredTop sz="81930" autoAdjust="0"/>
  </p:normalViewPr>
  <p:slideViewPr>
    <p:cSldViewPr>
      <p:cViewPr>
        <p:scale>
          <a:sx n="73" d="100"/>
          <a:sy n="73" d="100"/>
        </p:scale>
        <p:origin x="-1690" y="-29"/>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2628"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r>
              <a:rPr lang="en-US"/>
              <a:t>A2.04PP1" Adjusting Recipes"</a:t>
            </a:r>
          </a:p>
        </p:txBody>
      </p:sp>
      <p:sp>
        <p:nvSpPr>
          <p:cNvPr id="141315"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n-US"/>
          </a:p>
        </p:txBody>
      </p:sp>
      <p:sp>
        <p:nvSpPr>
          <p:cNvPr id="141316"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en-US"/>
          </a:p>
        </p:txBody>
      </p:sp>
      <p:sp>
        <p:nvSpPr>
          <p:cNvPr id="141317"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defRPr>
            </a:lvl1pPr>
          </a:lstStyle>
          <a:p>
            <a:pPr>
              <a:defRPr/>
            </a:pPr>
            <a:fld id="{DBA17ADE-E152-412D-9FD1-09E515F8AFA0}" type="slidenum">
              <a:rPr lang="en-US"/>
              <a:pPr>
                <a:defRPr/>
              </a:pPr>
              <a:t>‹#›</a:t>
            </a:fld>
            <a:endParaRPr lang="en-US"/>
          </a:p>
        </p:txBody>
      </p:sp>
    </p:spTree>
    <p:extLst>
      <p:ext uri="{BB962C8B-B14F-4D97-AF65-F5344CB8AC3E}">
        <p14:creationId xmlns:p14="http://schemas.microsoft.com/office/powerpoint/2010/main" val="306347983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625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Tahoma" pitchFamily="34" charset="0"/>
              </a:defRPr>
            </a:lvl1pPr>
          </a:lstStyle>
          <a:p>
            <a:pPr>
              <a:defRPr/>
            </a:pPr>
            <a:r>
              <a:rPr lang="en-US"/>
              <a:t>A2.04PP1" Adjusting Recipes"</a:t>
            </a:r>
          </a:p>
        </p:txBody>
      </p:sp>
      <p:sp>
        <p:nvSpPr>
          <p:cNvPr id="9625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Tahoma" pitchFamily="34" charset="0"/>
              </a:defRPr>
            </a:lvl1pPr>
          </a:lstStyle>
          <a:p>
            <a:pPr>
              <a:defRPr/>
            </a:pPr>
            <a:endParaRPr lang="en-US"/>
          </a:p>
        </p:txBody>
      </p:sp>
      <p:sp>
        <p:nvSpPr>
          <p:cNvPr id="1638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6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626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Tahoma" pitchFamily="34" charset="0"/>
              </a:defRPr>
            </a:lvl1pPr>
          </a:lstStyle>
          <a:p>
            <a:pPr>
              <a:defRPr/>
            </a:pPr>
            <a:endParaRPr lang="en-US"/>
          </a:p>
        </p:txBody>
      </p:sp>
      <p:sp>
        <p:nvSpPr>
          <p:cNvPr id="9626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Tahoma" pitchFamily="34" charset="0"/>
              </a:defRPr>
            </a:lvl1pPr>
          </a:lstStyle>
          <a:p>
            <a:pPr>
              <a:defRPr/>
            </a:pPr>
            <a:fld id="{ADD2FE20-6617-40EA-8993-42A939631A5E}" type="slidenum">
              <a:rPr lang="en-US"/>
              <a:pPr>
                <a:defRPr/>
              </a:pPr>
              <a:t>‹#›</a:t>
            </a:fld>
            <a:endParaRPr lang="en-US"/>
          </a:p>
        </p:txBody>
      </p:sp>
    </p:spTree>
    <p:extLst>
      <p:ext uri="{BB962C8B-B14F-4D97-AF65-F5344CB8AC3E}">
        <p14:creationId xmlns:p14="http://schemas.microsoft.com/office/powerpoint/2010/main" val="4239536559"/>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Arial" charset="0"/>
        <a:ea typeface="+mn-ea"/>
        <a:cs typeface="Times New Roman" pitchFamily="18" charset="0"/>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Times New Roman" pitchFamily="18" charset="0"/>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Times New Roman" pitchFamily="18" charset="0"/>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Times New Roman" pitchFamily="18" charset="0"/>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FFC450BF-61AF-4349-8337-FCB8AECDC77F}" type="slidenum">
              <a:rPr lang="en-US" altLang="en-US" sz="1200" smtClean="0">
                <a:latin typeface="Tahoma" pitchFamily="34" charset="0"/>
              </a:rPr>
              <a:pPr eaLnBrk="1" hangingPunct="1"/>
              <a:t>1</a:t>
            </a:fld>
            <a:endParaRPr lang="en-US" altLang="en-US" sz="1200" smtClean="0">
              <a:latin typeface="Tahoma" pitchFamily="34"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843E8229-61AD-4A57-A0AB-D53685FEFC37}" type="slidenum">
              <a:rPr lang="en-US" altLang="en-US" sz="1200" smtClean="0">
                <a:latin typeface="Tahoma" pitchFamily="34" charset="0"/>
              </a:rPr>
              <a:pPr eaLnBrk="1" hangingPunct="1"/>
              <a:t>2</a:t>
            </a:fld>
            <a:endParaRPr lang="en-US" altLang="en-US" sz="1200" smtClean="0">
              <a:latin typeface="Tahoma" pitchFamily="34" charset="0"/>
            </a:endParaRPr>
          </a:p>
        </p:txBody>
      </p:sp>
      <p:sp>
        <p:nvSpPr>
          <p:cNvPr id="18435" name="Rectangle 2"/>
          <p:cNvSpPr>
            <a:spLocks noGrp="1" noRot="1" noChangeAspect="1" noChangeArrowheads="1" noTextEdit="1"/>
          </p:cNvSpPr>
          <p:nvPr>
            <p:ph type="sldImg"/>
          </p:nvPr>
        </p:nvSpPr>
        <p:spPr>
          <a:solidFill>
            <a:srgbClr val="FFFFFF"/>
          </a:solidFill>
          <a:ln/>
        </p:spPr>
      </p:sp>
      <p:sp>
        <p:nvSpPr>
          <p:cNvPr id="18436"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ltLang="en-US" smtClean="0">
                <a:latin typeface="Times New Roman" pitchFamily="18" charset="0"/>
              </a:rPr>
              <a:t>Example – If a recipe will yield </a:t>
            </a:r>
            <a:r>
              <a:rPr lang="en-US" altLang="en-US" b="1" smtClean="0">
                <a:latin typeface="Times New Roman" pitchFamily="18" charset="0"/>
              </a:rPr>
              <a:t>four 8-ounce </a:t>
            </a:r>
            <a:r>
              <a:rPr lang="en-US" altLang="en-US" smtClean="0">
                <a:latin typeface="Times New Roman" pitchFamily="18" charset="0"/>
              </a:rPr>
              <a:t>servings, it will yield a </a:t>
            </a:r>
            <a:r>
              <a:rPr lang="en-US" altLang="en-US" b="1" smtClean="0">
                <a:latin typeface="Times New Roman" pitchFamily="18" charset="0"/>
              </a:rPr>
              <a:t>TOTAL of 32 ounces</a:t>
            </a:r>
            <a:r>
              <a:rPr lang="en-US" altLang="en-US" smtClean="0">
                <a:latin typeface="Times New Roman" pitchFamily="18" charset="0"/>
              </a:rPr>
              <a:t>. </a:t>
            </a:r>
          </a:p>
          <a:p>
            <a:pPr eaLnBrk="1" hangingPunct="1"/>
            <a:endParaRPr lang="en-US" altLang="en-US" smtClean="0">
              <a:latin typeface="Times New Roman" pitchFamily="18" charset="0"/>
            </a:endParaRPr>
          </a:p>
          <a:p>
            <a:pPr eaLnBrk="1" hangingPunct="1"/>
            <a:r>
              <a:rPr lang="en-US" altLang="en-US" smtClean="0">
                <a:latin typeface="Times New Roman" pitchFamily="18" charset="0"/>
              </a:rPr>
              <a:t>(more)	If </a:t>
            </a:r>
            <a:r>
              <a:rPr lang="en-US" altLang="en-US" b="1" smtClean="0">
                <a:latin typeface="Times New Roman" pitchFamily="18" charset="0"/>
              </a:rPr>
              <a:t>six</a:t>
            </a:r>
            <a:r>
              <a:rPr lang="en-US" altLang="en-US" smtClean="0">
                <a:latin typeface="Times New Roman" pitchFamily="18" charset="0"/>
              </a:rPr>
              <a:t> </a:t>
            </a:r>
            <a:r>
              <a:rPr lang="en-US" altLang="en-US" b="1" smtClean="0">
                <a:latin typeface="Times New Roman" pitchFamily="18" charset="0"/>
              </a:rPr>
              <a:t>8-ounce</a:t>
            </a:r>
            <a:r>
              <a:rPr lang="en-US" altLang="en-US" smtClean="0">
                <a:latin typeface="Times New Roman" pitchFamily="18" charset="0"/>
              </a:rPr>
              <a:t> servings are needed, then the required total yield will be </a:t>
            </a:r>
            <a:r>
              <a:rPr lang="en-US" altLang="en-US" b="1" smtClean="0">
                <a:latin typeface="Times New Roman" pitchFamily="18" charset="0"/>
              </a:rPr>
              <a:t>48 ounces</a:t>
            </a:r>
            <a:r>
              <a:rPr lang="en-US" altLang="en-US" smtClean="0">
                <a:latin typeface="Times New Roman" pitchFamily="18" charset="0"/>
              </a:rPr>
              <a:t>.  The yield will 	need to be </a:t>
            </a:r>
            <a:r>
              <a:rPr lang="en-US" altLang="en-US" b="1" smtClean="0">
                <a:latin typeface="Times New Roman" pitchFamily="18" charset="0"/>
              </a:rPr>
              <a:t>increased</a:t>
            </a:r>
            <a:r>
              <a:rPr lang="en-US" altLang="en-US" smtClean="0">
                <a:latin typeface="Times New Roman" pitchFamily="18" charset="0"/>
              </a:rPr>
              <a:t>.</a:t>
            </a:r>
            <a:r>
              <a:rPr lang="en-US" altLang="en-US" b="1" smtClean="0">
                <a:latin typeface="Times New Roman" pitchFamily="18" charset="0"/>
              </a:rPr>
              <a:t>  (6 x 8 oz. = 48 oz.)</a:t>
            </a:r>
          </a:p>
          <a:p>
            <a:pPr eaLnBrk="1" hangingPunct="1"/>
            <a:endParaRPr lang="en-US" altLang="en-US" b="1" smtClean="0">
              <a:latin typeface="Times New Roman" pitchFamily="18" charset="0"/>
            </a:endParaRPr>
          </a:p>
          <a:p>
            <a:pPr eaLnBrk="1" hangingPunct="1"/>
            <a:r>
              <a:rPr lang="en-US" altLang="en-US" smtClean="0">
                <a:latin typeface="Times New Roman" pitchFamily="18" charset="0"/>
              </a:rPr>
              <a:t>(larger)	If </a:t>
            </a:r>
            <a:r>
              <a:rPr lang="en-US" altLang="en-US" b="1" smtClean="0">
                <a:latin typeface="Times New Roman" pitchFamily="18" charset="0"/>
              </a:rPr>
              <a:t>four 12-ounce </a:t>
            </a:r>
            <a:r>
              <a:rPr lang="en-US" altLang="en-US" smtClean="0">
                <a:latin typeface="Times New Roman" pitchFamily="18" charset="0"/>
              </a:rPr>
              <a:t>servings are needed, then the required total yield will be </a:t>
            </a:r>
            <a:r>
              <a:rPr lang="en-US" altLang="en-US" b="1" smtClean="0">
                <a:latin typeface="Times New Roman" pitchFamily="18" charset="0"/>
              </a:rPr>
              <a:t>48 ounces</a:t>
            </a:r>
            <a:r>
              <a:rPr lang="en-US" altLang="en-US" smtClean="0">
                <a:latin typeface="Times New Roman" pitchFamily="18" charset="0"/>
              </a:rPr>
              <a:t>.  The yield will 	need to be </a:t>
            </a:r>
            <a:r>
              <a:rPr lang="en-US" altLang="en-US" b="1" smtClean="0">
                <a:latin typeface="Times New Roman" pitchFamily="18" charset="0"/>
              </a:rPr>
              <a:t>increased</a:t>
            </a:r>
            <a:r>
              <a:rPr lang="en-US" altLang="en-US" smtClean="0">
                <a:latin typeface="Times New Roman" pitchFamily="18" charset="0"/>
              </a:rPr>
              <a:t>.  </a:t>
            </a:r>
            <a:r>
              <a:rPr lang="en-US" altLang="en-US" b="1" smtClean="0">
                <a:latin typeface="Times New Roman" pitchFamily="18" charset="0"/>
              </a:rPr>
              <a:t>(4 x 12 oz. = 48 oz.)</a:t>
            </a:r>
            <a:endParaRPr lang="en-US" altLang="en-US" smtClean="0">
              <a:latin typeface="Times New Roman" pitchFamily="18" charset="0"/>
            </a:endParaRPr>
          </a:p>
          <a:p>
            <a:pPr eaLnBrk="1" hangingPunct="1"/>
            <a:endParaRPr lang="en-US" altLang="en-US" b="1" smtClean="0">
              <a:latin typeface="Times New Roman" pitchFamily="18" charset="0"/>
            </a:endParaRPr>
          </a:p>
          <a:p>
            <a:pPr eaLnBrk="1" hangingPunct="1"/>
            <a:r>
              <a:rPr lang="en-US" altLang="en-US" smtClean="0">
                <a:latin typeface="Times New Roman" pitchFamily="18" charset="0"/>
              </a:rPr>
              <a:t>(less)	If </a:t>
            </a:r>
            <a:r>
              <a:rPr lang="en-US" altLang="en-US" b="1" smtClean="0">
                <a:latin typeface="Times New Roman" pitchFamily="18" charset="0"/>
              </a:rPr>
              <a:t>two 8-ounce</a:t>
            </a:r>
            <a:r>
              <a:rPr lang="en-US" altLang="en-US" smtClean="0">
                <a:latin typeface="Times New Roman" pitchFamily="18" charset="0"/>
              </a:rPr>
              <a:t> servings are needed, then the required total yield will be </a:t>
            </a:r>
            <a:r>
              <a:rPr lang="en-US" altLang="en-US" b="1" smtClean="0">
                <a:latin typeface="Times New Roman" pitchFamily="18" charset="0"/>
              </a:rPr>
              <a:t>16 ounces</a:t>
            </a:r>
            <a:r>
              <a:rPr lang="en-US" altLang="en-US" smtClean="0">
                <a:latin typeface="Times New Roman" pitchFamily="18" charset="0"/>
              </a:rPr>
              <a:t>.  The yield will 	need to be </a:t>
            </a:r>
            <a:r>
              <a:rPr lang="en-US" altLang="en-US" b="1" smtClean="0">
                <a:latin typeface="Times New Roman" pitchFamily="18" charset="0"/>
              </a:rPr>
              <a:t>decreased</a:t>
            </a:r>
            <a:r>
              <a:rPr lang="en-US" altLang="en-US" smtClean="0">
                <a:latin typeface="Times New Roman" pitchFamily="18" charset="0"/>
              </a:rPr>
              <a:t>.  </a:t>
            </a:r>
            <a:r>
              <a:rPr lang="en-US" altLang="en-US" b="1" smtClean="0">
                <a:latin typeface="Times New Roman" pitchFamily="18" charset="0"/>
              </a:rPr>
              <a:t>(2 x 8 oz. = 16 oz.)</a:t>
            </a:r>
            <a:endParaRPr lang="en-US" altLang="en-US" smtClean="0">
              <a:latin typeface="Times New Roman" pitchFamily="18" charset="0"/>
            </a:endParaRPr>
          </a:p>
          <a:p>
            <a:pPr eaLnBrk="1" hangingPunct="1"/>
            <a:endParaRPr lang="en-US" altLang="en-US" b="1" smtClean="0">
              <a:latin typeface="Times New Roman" pitchFamily="18" charset="0"/>
            </a:endParaRPr>
          </a:p>
          <a:p>
            <a:pPr eaLnBrk="1" hangingPunct="1"/>
            <a:r>
              <a:rPr lang="en-US" altLang="en-US" smtClean="0">
                <a:latin typeface="Times New Roman" pitchFamily="18" charset="0"/>
              </a:rPr>
              <a:t>(smaller)</a:t>
            </a:r>
            <a:r>
              <a:rPr lang="en-US" altLang="en-US" b="1" smtClean="0">
                <a:latin typeface="Times New Roman" pitchFamily="18" charset="0"/>
              </a:rPr>
              <a:t>	</a:t>
            </a:r>
            <a:r>
              <a:rPr lang="en-US" altLang="en-US" smtClean="0">
                <a:latin typeface="Times New Roman" pitchFamily="18" charset="0"/>
              </a:rPr>
              <a:t>If </a:t>
            </a:r>
            <a:r>
              <a:rPr lang="en-US" altLang="en-US" b="1" smtClean="0">
                <a:latin typeface="Times New Roman" pitchFamily="18" charset="0"/>
              </a:rPr>
              <a:t>four 6-ounce</a:t>
            </a:r>
            <a:r>
              <a:rPr lang="en-US" altLang="en-US" smtClean="0">
                <a:latin typeface="Times New Roman" pitchFamily="18" charset="0"/>
              </a:rPr>
              <a:t> servings are needed, then the required total yield will be </a:t>
            </a:r>
            <a:r>
              <a:rPr lang="en-US" altLang="en-US" b="1" smtClean="0">
                <a:latin typeface="Times New Roman" pitchFamily="18" charset="0"/>
              </a:rPr>
              <a:t>24 ounces</a:t>
            </a:r>
            <a:r>
              <a:rPr lang="en-US" altLang="en-US" smtClean="0">
                <a:latin typeface="Times New Roman" pitchFamily="18" charset="0"/>
              </a:rPr>
              <a:t>.  The yield will 	need to be </a:t>
            </a:r>
            <a:r>
              <a:rPr lang="en-US" altLang="en-US" b="1" smtClean="0">
                <a:latin typeface="Times New Roman" pitchFamily="18" charset="0"/>
              </a:rPr>
              <a:t>decreased</a:t>
            </a:r>
            <a:r>
              <a:rPr lang="en-US" altLang="en-US" smtClean="0">
                <a:latin typeface="Times New Roman" pitchFamily="18" charset="0"/>
              </a:rPr>
              <a:t>.  </a:t>
            </a:r>
            <a:r>
              <a:rPr lang="en-US" altLang="en-US" b="1" smtClean="0">
                <a:latin typeface="Times New Roman" pitchFamily="18" charset="0"/>
              </a:rPr>
              <a:t>(4 x 6 oz. = 24 oz.)</a:t>
            </a:r>
            <a:endParaRPr lang="en-US" alt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ADD2FE20-6617-40EA-8993-42A939631A5E}" type="slidenum">
              <a:rPr lang="en-US" smtClean="0"/>
              <a:pPr>
                <a:defRPr/>
              </a:pPr>
              <a:t>3</a:t>
            </a:fld>
            <a:endParaRPr lang="en-US"/>
          </a:p>
        </p:txBody>
      </p:sp>
    </p:spTree>
    <p:extLst>
      <p:ext uri="{BB962C8B-B14F-4D97-AF65-F5344CB8AC3E}">
        <p14:creationId xmlns:p14="http://schemas.microsoft.com/office/powerpoint/2010/main" val="23191452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lnSpcReduction="10000"/>
          </a:bodyPr>
          <a:lstStyle/>
          <a:p>
            <a:pPr>
              <a:defRPr/>
            </a:pPr>
            <a:r>
              <a:rPr lang="en-US" dirty="0" smtClean="0"/>
              <a:t>Examples of the types of changes that may need to occur are:</a:t>
            </a:r>
          </a:p>
          <a:p>
            <a:pPr>
              <a:defRPr/>
            </a:pPr>
            <a:endParaRPr lang="en-US" dirty="0" smtClean="0"/>
          </a:p>
          <a:p>
            <a:pPr>
              <a:defRPr/>
            </a:pPr>
            <a:r>
              <a:rPr lang="en-US" dirty="0" smtClean="0"/>
              <a:t>	</a:t>
            </a:r>
            <a:r>
              <a:rPr lang="en-US" u="sng" dirty="0" smtClean="0"/>
              <a:t>Equipment size </a:t>
            </a:r>
            <a:r>
              <a:rPr lang="en-US" dirty="0" smtClean="0"/>
              <a:t>– If a recipe is </a:t>
            </a:r>
            <a:r>
              <a:rPr lang="en-US" b="1" dirty="0" smtClean="0"/>
              <a:t>increased</a:t>
            </a:r>
            <a:r>
              <a:rPr lang="en-US" dirty="0" smtClean="0"/>
              <a:t>, and originally it was to be prepared in a 2-quart saucepan, 	it may become necessary to use a 4-quart saucepan instead, so that there is plenty of room for the 	food to cook without overflowing the saucepan. </a:t>
            </a:r>
          </a:p>
          <a:p>
            <a:pPr>
              <a:defRPr/>
            </a:pPr>
            <a:endParaRPr lang="en-US" dirty="0" smtClean="0"/>
          </a:p>
          <a:p>
            <a:pPr>
              <a:defRPr/>
            </a:pPr>
            <a:r>
              <a:rPr lang="en-US" dirty="0" smtClean="0"/>
              <a:t>	</a:t>
            </a:r>
            <a:r>
              <a:rPr lang="en-US" u="sng" dirty="0" smtClean="0"/>
              <a:t>Equipment shape</a:t>
            </a:r>
            <a:r>
              <a:rPr lang="en-US" dirty="0" smtClean="0"/>
              <a:t> – If a recipe is </a:t>
            </a:r>
            <a:r>
              <a:rPr lang="en-US" b="1" dirty="0" smtClean="0"/>
              <a:t>decreased</a:t>
            </a:r>
            <a:r>
              <a:rPr lang="en-US" dirty="0" smtClean="0"/>
              <a:t>, and originally it was to be baked in a 13 x 9 x 2-inch 	rectangular pan, it may become necessary to use a 9- or 8-inch square pan instead.</a:t>
            </a:r>
          </a:p>
          <a:p>
            <a:pPr>
              <a:defRPr/>
            </a:pPr>
            <a:endParaRPr lang="en-US" dirty="0" smtClean="0"/>
          </a:p>
          <a:p>
            <a:pPr>
              <a:defRPr/>
            </a:pPr>
            <a:r>
              <a:rPr lang="en-US" dirty="0" smtClean="0"/>
              <a:t>	</a:t>
            </a:r>
            <a:r>
              <a:rPr lang="en-US" u="sng" dirty="0" smtClean="0"/>
              <a:t>Temperature</a:t>
            </a:r>
            <a:r>
              <a:rPr lang="en-US" dirty="0" smtClean="0"/>
              <a:t> – As in the example above, one could continue to use the 13 x 9 x 2-inch pan, but would 	need to reduce the oven temperature to avoid overcooking the food.</a:t>
            </a:r>
          </a:p>
          <a:p>
            <a:pPr>
              <a:defRPr/>
            </a:pPr>
            <a:endParaRPr lang="en-US" dirty="0" smtClean="0"/>
          </a:p>
          <a:p>
            <a:pPr>
              <a:defRPr/>
            </a:pPr>
            <a:r>
              <a:rPr lang="en-US" dirty="0" smtClean="0"/>
              <a:t>	</a:t>
            </a:r>
            <a:r>
              <a:rPr lang="en-US" u="sng" dirty="0" smtClean="0"/>
              <a:t>Time</a:t>
            </a:r>
            <a:r>
              <a:rPr lang="en-US" dirty="0" smtClean="0"/>
              <a:t> – If a recipe is </a:t>
            </a:r>
            <a:r>
              <a:rPr lang="en-US" b="1" dirty="0" smtClean="0"/>
              <a:t>increased</a:t>
            </a:r>
            <a:r>
              <a:rPr lang="en-US" dirty="0" smtClean="0"/>
              <a:t>, but the same size and shape of pan are used for cooking the food, it 	will be necessary to cook the food for a longer amount of time than for which the recipe indicates.  If 	the cooking time remains the same, the food will be undercooked.</a:t>
            </a:r>
          </a:p>
          <a:p>
            <a:pPr>
              <a:defRPr/>
            </a:pPr>
            <a:endParaRPr lang="en-US" dirty="0" smtClean="0"/>
          </a:p>
        </p:txBody>
      </p:sp>
      <p:sp>
        <p:nvSpPr>
          <p:cNvPr id="19462"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31F8E810-F620-424F-8F84-B07D61C428B7}" type="slidenum">
              <a:rPr lang="en-US" altLang="en-US" sz="1200" smtClean="0">
                <a:latin typeface="Tahoma" pitchFamily="34" charset="0"/>
              </a:rPr>
              <a:pPr eaLnBrk="1" hangingPunct="1"/>
              <a:t>4</a:t>
            </a:fld>
            <a:endParaRPr lang="en-US" altLang="en-US" sz="1200" smtClean="0">
              <a:latin typeface="Tahoma"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Example for </a:t>
            </a:r>
            <a:r>
              <a:rPr lang="en-US" altLang="en-US" b="1" u="sng" smtClean="0"/>
              <a:t>increasing</a:t>
            </a:r>
            <a:r>
              <a:rPr lang="en-US" altLang="en-US" b="1" smtClean="0"/>
              <a:t> </a:t>
            </a:r>
            <a:r>
              <a:rPr lang="en-US" altLang="en-US" smtClean="0"/>
              <a:t> a yield:</a:t>
            </a:r>
          </a:p>
          <a:p>
            <a:endParaRPr lang="en-US" altLang="en-US" smtClean="0"/>
          </a:p>
          <a:p>
            <a:r>
              <a:rPr lang="en-US" altLang="en-US" smtClean="0"/>
              <a:t>A recipe will make </a:t>
            </a:r>
            <a:r>
              <a:rPr lang="en-US" altLang="en-US" b="1" smtClean="0"/>
              <a:t>8</a:t>
            </a:r>
            <a:r>
              <a:rPr lang="en-US" altLang="en-US" smtClean="0"/>
              <a:t> servings.  The cook needs (desires) </a:t>
            </a:r>
            <a:r>
              <a:rPr lang="en-US" altLang="en-US" b="1" smtClean="0"/>
              <a:t>12</a:t>
            </a:r>
            <a:r>
              <a:rPr lang="en-US" altLang="en-US" smtClean="0"/>
              <a:t> servings.  </a:t>
            </a:r>
          </a:p>
          <a:p>
            <a:endParaRPr lang="en-US" altLang="en-US" smtClean="0"/>
          </a:p>
          <a:p>
            <a:r>
              <a:rPr lang="en-US" altLang="en-US" b="1" smtClean="0"/>
              <a:t>Step 1.</a:t>
            </a:r>
            <a:r>
              <a:rPr lang="en-US" altLang="en-US" smtClean="0"/>
              <a:t>  </a:t>
            </a:r>
            <a:r>
              <a:rPr lang="en-US" altLang="en-US" u="sng" smtClean="0"/>
              <a:t>12 servings (desired)	</a:t>
            </a:r>
            <a:r>
              <a:rPr lang="en-US" altLang="en-US" smtClean="0"/>
              <a:t>        =       </a:t>
            </a:r>
            <a:r>
              <a:rPr lang="en-US" altLang="en-US" u="sng" smtClean="0"/>
              <a:t>12</a:t>
            </a:r>
            <a:r>
              <a:rPr lang="en-US" altLang="en-US" smtClean="0"/>
              <a:t>     =     1 4/8     =     1 ½ or 1.5 (</a:t>
            </a:r>
            <a:r>
              <a:rPr lang="en-US" altLang="en-US" b="1" smtClean="0"/>
              <a:t>conversion factor</a:t>
            </a:r>
            <a:r>
              <a:rPr lang="en-US" altLang="en-US" smtClean="0"/>
              <a:t>)</a:t>
            </a:r>
            <a:endParaRPr lang="en-US" altLang="en-US" u="sng" smtClean="0"/>
          </a:p>
          <a:p>
            <a:r>
              <a:rPr lang="en-US" altLang="en-US" smtClean="0"/>
              <a:t>               8 servings (recipe’s original yield)              8</a:t>
            </a:r>
          </a:p>
          <a:p>
            <a:endParaRPr lang="en-US" altLang="en-US" smtClean="0"/>
          </a:p>
          <a:p>
            <a:r>
              <a:rPr lang="en-US" altLang="en-US" b="1" smtClean="0"/>
              <a:t>Step 2.</a:t>
            </a:r>
            <a:r>
              <a:rPr lang="en-US" altLang="en-US" smtClean="0"/>
              <a:t>  </a:t>
            </a:r>
            <a:r>
              <a:rPr lang="en-US" altLang="en-US" b="1" smtClean="0"/>
              <a:t>ALL</a:t>
            </a:r>
            <a:r>
              <a:rPr lang="en-US" altLang="en-US" smtClean="0"/>
              <a:t> ingredients in the recipe will be multiplied by the conversion factor (1 ½ or1.5)</a:t>
            </a:r>
          </a:p>
          <a:p>
            <a:endParaRPr lang="en-US" altLang="en-US" smtClean="0"/>
          </a:p>
          <a:p>
            <a:r>
              <a:rPr lang="en-US" altLang="en-US" b="1" smtClean="0"/>
              <a:t>Step 3.  </a:t>
            </a:r>
            <a:r>
              <a:rPr lang="en-US" altLang="en-US" smtClean="0"/>
              <a:t>The ingredients will be converted into logical, manageable amounts.  </a:t>
            </a:r>
          </a:p>
          <a:p>
            <a:r>
              <a:rPr lang="en-US" altLang="en-US" smtClean="0"/>
              <a:t>	</a:t>
            </a:r>
            <a:r>
              <a:rPr lang="en-US" altLang="en-US" b="1" smtClean="0"/>
              <a:t>EX.  </a:t>
            </a:r>
            <a:r>
              <a:rPr lang="en-US" altLang="en-US" smtClean="0"/>
              <a:t>Measure ¼ cup instead of 4 tablespoons of an ingredient</a:t>
            </a:r>
          </a:p>
          <a:p>
            <a:endParaRPr lang="en-US" altLang="en-US" smtClean="0"/>
          </a:p>
          <a:p>
            <a:endParaRPr lang="en-US" altLang="en-US" smtClean="0"/>
          </a:p>
          <a:p>
            <a:r>
              <a:rPr lang="en-US" altLang="en-US" smtClean="0"/>
              <a:t>Example for </a:t>
            </a:r>
            <a:r>
              <a:rPr lang="en-US" altLang="en-US" b="1" u="sng" smtClean="0"/>
              <a:t>decreasing</a:t>
            </a:r>
            <a:r>
              <a:rPr lang="en-US" altLang="en-US" b="1" smtClean="0"/>
              <a:t> </a:t>
            </a:r>
            <a:r>
              <a:rPr lang="en-US" altLang="en-US" smtClean="0"/>
              <a:t> a yield:</a:t>
            </a:r>
          </a:p>
          <a:p>
            <a:endParaRPr lang="en-US" altLang="en-US" smtClean="0"/>
          </a:p>
          <a:p>
            <a:r>
              <a:rPr lang="en-US" altLang="en-US" smtClean="0"/>
              <a:t>A recipe will make </a:t>
            </a:r>
            <a:r>
              <a:rPr lang="en-US" altLang="en-US" b="1" smtClean="0"/>
              <a:t>8</a:t>
            </a:r>
            <a:r>
              <a:rPr lang="en-US" altLang="en-US" smtClean="0"/>
              <a:t> servings.  The cook needs (desires) </a:t>
            </a:r>
            <a:r>
              <a:rPr lang="en-US" altLang="en-US" b="1" smtClean="0"/>
              <a:t>4</a:t>
            </a:r>
            <a:r>
              <a:rPr lang="en-US" altLang="en-US" smtClean="0"/>
              <a:t> servings.  </a:t>
            </a:r>
          </a:p>
          <a:p>
            <a:endParaRPr lang="en-US" altLang="en-US" smtClean="0"/>
          </a:p>
          <a:p>
            <a:r>
              <a:rPr lang="en-US" altLang="en-US" b="1" smtClean="0"/>
              <a:t>Step 1.</a:t>
            </a:r>
            <a:r>
              <a:rPr lang="en-US" altLang="en-US" smtClean="0"/>
              <a:t>  </a:t>
            </a:r>
            <a:r>
              <a:rPr lang="en-US" altLang="en-US" u="sng" smtClean="0"/>
              <a:t>4 servings (desired)	</a:t>
            </a:r>
            <a:r>
              <a:rPr lang="en-US" altLang="en-US" smtClean="0"/>
              <a:t>        =       </a:t>
            </a:r>
            <a:r>
              <a:rPr lang="en-US" altLang="en-US" u="sng" smtClean="0"/>
              <a:t>4</a:t>
            </a:r>
            <a:r>
              <a:rPr lang="en-US" altLang="en-US" smtClean="0"/>
              <a:t>     =     4/8     =    ½ or .5 (</a:t>
            </a:r>
            <a:r>
              <a:rPr lang="en-US" altLang="en-US" b="1" smtClean="0"/>
              <a:t>conversion factor</a:t>
            </a:r>
            <a:r>
              <a:rPr lang="en-US" altLang="en-US" smtClean="0"/>
              <a:t>)</a:t>
            </a:r>
            <a:endParaRPr lang="en-US" altLang="en-US" u="sng" smtClean="0"/>
          </a:p>
          <a:p>
            <a:r>
              <a:rPr lang="en-US" altLang="en-US" smtClean="0"/>
              <a:t>             8 servings (recipe’s original yield)               8</a:t>
            </a:r>
          </a:p>
          <a:p>
            <a:endParaRPr lang="en-US" altLang="en-US" smtClean="0"/>
          </a:p>
          <a:p>
            <a:r>
              <a:rPr lang="en-US" altLang="en-US" b="1" smtClean="0"/>
              <a:t>Step 2.</a:t>
            </a:r>
            <a:r>
              <a:rPr lang="en-US" altLang="en-US" smtClean="0"/>
              <a:t>  </a:t>
            </a:r>
            <a:r>
              <a:rPr lang="en-US" altLang="en-US" b="1" smtClean="0"/>
              <a:t>ALL</a:t>
            </a:r>
            <a:r>
              <a:rPr lang="en-US" altLang="en-US" smtClean="0"/>
              <a:t> ingredients in the recipe will be multiplied by the conversion factor (½ or .5)</a:t>
            </a:r>
          </a:p>
          <a:p>
            <a:endParaRPr lang="en-US" altLang="en-US" smtClean="0"/>
          </a:p>
          <a:p>
            <a:r>
              <a:rPr lang="en-US" altLang="en-US" b="1" smtClean="0"/>
              <a:t>Step 3.  </a:t>
            </a:r>
            <a:r>
              <a:rPr lang="en-US" altLang="en-US" smtClean="0"/>
              <a:t>The ingredients will be converted into logical, manageable amounts.  </a:t>
            </a:r>
          </a:p>
          <a:p>
            <a:r>
              <a:rPr lang="en-US" altLang="en-US" smtClean="0"/>
              <a:t>	</a:t>
            </a:r>
            <a:r>
              <a:rPr lang="en-US" altLang="en-US" b="1" smtClean="0"/>
              <a:t>EX.  </a:t>
            </a:r>
            <a:r>
              <a:rPr lang="en-US" altLang="en-US" smtClean="0"/>
              <a:t>Measure 1 tablespoon instead of 3 teaspoons of an ingredient</a:t>
            </a:r>
            <a:endParaRPr lang="en-US" altLang="en-US" b="1" smtClean="0"/>
          </a:p>
        </p:txBody>
      </p:sp>
      <p:sp>
        <p:nvSpPr>
          <p:cNvPr id="20486"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792D9B6D-C9AA-4C35-A19E-732C05455B9C}" type="slidenum">
              <a:rPr lang="en-US" altLang="en-US" sz="1200" smtClean="0">
                <a:latin typeface="Tahoma" pitchFamily="34" charset="0"/>
              </a:rPr>
              <a:pPr eaLnBrk="1" hangingPunct="1"/>
              <a:t>5</a:t>
            </a:fld>
            <a:endParaRPr lang="en-US" altLang="en-US" sz="1200" smtClean="0">
              <a:latin typeface="Tahoma"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There are several reasons for substituting ingredients in recipes and it is easier to substitute ingredients in some recipes than in others.</a:t>
            </a:r>
          </a:p>
          <a:p>
            <a:r>
              <a:rPr lang="en-US" altLang="en-US" dirty="0" smtClean="0"/>
              <a:t>One may not have a recipe ingredient in the kitchen or ingredients may be difficult to find in the stores.  Similar ingredients may be substituted for these situations.</a:t>
            </a:r>
          </a:p>
          <a:p>
            <a:endParaRPr lang="en-US" altLang="en-US" dirty="0" smtClean="0"/>
          </a:p>
          <a:p>
            <a:r>
              <a:rPr lang="en-US" altLang="en-US" dirty="0" smtClean="0"/>
              <a:t>Some ingredients may cost more than the family food budget may allow, so less expensive ingredients may be substituted.  Other ingredients may be so rarely used that they do not justify the expense.</a:t>
            </a:r>
          </a:p>
          <a:p>
            <a:endParaRPr lang="en-US" altLang="en-US" dirty="0" smtClean="0"/>
          </a:p>
          <a:p>
            <a:r>
              <a:rPr lang="en-US" altLang="en-US" dirty="0" smtClean="0"/>
              <a:t>If one is on a special diet to decrease fat, sodium, sugar, calories, etc., then these ingredients may be reduced, omitted, and/or substituted.  If one wants to improve the nutritional value of a food – increase fiber, vitamins, minerals, etc., then some ingredients may be added.  EX. Whole wheat flour substituted for some of the all-purpose flour; fruit added to a plain muffin recipe</a:t>
            </a:r>
          </a:p>
          <a:p>
            <a:endParaRPr lang="en-US" altLang="en-US" dirty="0" smtClean="0"/>
          </a:p>
          <a:p>
            <a:r>
              <a:rPr lang="en-US" altLang="en-US" dirty="0" smtClean="0"/>
              <a:t>Some enjoy the challenge of creating new recipes.  Ingredients may be substituted or added to create different foods.</a:t>
            </a:r>
          </a:p>
        </p:txBody>
      </p:sp>
      <p:sp>
        <p:nvSpPr>
          <p:cNvPr id="21510"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B88E177B-BA37-4F41-9817-704D7109442A}" type="slidenum">
              <a:rPr lang="en-US" altLang="en-US" sz="1200" smtClean="0">
                <a:latin typeface="Tahoma" pitchFamily="34" charset="0"/>
              </a:rPr>
              <a:pPr eaLnBrk="1" hangingPunct="1"/>
              <a:t>6</a:t>
            </a:fld>
            <a:endParaRPr lang="en-US" altLang="en-US" sz="1200" smtClean="0">
              <a:latin typeface="Tahoma"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smtClean="0"/>
              <a:t>NON-ESSENTIAL</a:t>
            </a:r>
            <a:r>
              <a:rPr lang="en-US" altLang="en-US" smtClean="0"/>
              <a:t> ingredients are found in recipes for soups, stews, salads, casseroles, stir-fry, etc.  They can be substituted without changing the recipe’s appearance, taste, or texture.</a:t>
            </a:r>
          </a:p>
          <a:p>
            <a:endParaRPr lang="en-US" altLang="en-US" smtClean="0"/>
          </a:p>
          <a:p>
            <a:r>
              <a:rPr lang="en-US" altLang="en-US" b="1" smtClean="0"/>
              <a:t>ESSENTIAL</a:t>
            </a:r>
            <a:r>
              <a:rPr lang="en-US" altLang="en-US" smtClean="0"/>
              <a:t> ingredients are found in recipes for cakes, cookies, breads, and other baked goods and include flour, salt, sugar, fat, and leavening agents.  They work in exact proportion to each other, almost like a chemical formula.</a:t>
            </a:r>
            <a:endParaRPr lang="en-US" altLang="en-US" b="1" smtClean="0"/>
          </a:p>
        </p:txBody>
      </p:sp>
      <p:sp>
        <p:nvSpPr>
          <p:cNvPr id="25606"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FFA13D44-BF97-491E-B836-60E39864A062}" type="slidenum">
              <a:rPr lang="en-US" altLang="en-US" sz="1200" smtClean="0">
                <a:latin typeface="Tahoma" pitchFamily="34" charset="0"/>
              </a:rPr>
              <a:pPr eaLnBrk="1" hangingPunct="1"/>
              <a:t>7</a:t>
            </a:fld>
            <a:endParaRPr lang="en-US" altLang="en-US" sz="1200" smtClean="0">
              <a:latin typeface="Tahoma"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grpSp>
      <p:sp>
        <p:nvSpPr>
          <p:cNvPr id="65548" name="Rectangle 12"/>
          <p:cNvSpPr>
            <a:spLocks noGrp="1" noChangeArrowheads="1"/>
          </p:cNvSpPr>
          <p:nvPr>
            <p:ph type="ctrTitle"/>
          </p:nvPr>
        </p:nvSpPr>
        <p:spPr>
          <a:xfrm>
            <a:off x="990600" y="1828800"/>
            <a:ext cx="7772400" cy="1143000"/>
          </a:xfrm>
        </p:spPr>
        <p:txBody>
          <a:bodyPr/>
          <a:lstStyle>
            <a:lvl1pPr>
              <a:defRPr/>
            </a:lvl1pPr>
          </a:lstStyle>
          <a:p>
            <a:r>
              <a:rPr lang="en-US"/>
              <a:t>Click to edit Master title style</a:t>
            </a:r>
          </a:p>
        </p:txBody>
      </p:sp>
      <p:sp>
        <p:nvSpPr>
          <p:cNvPr id="6554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2895600" y="6248400"/>
            <a:ext cx="39624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FDB429EC-F278-4FC6-AE72-D4F452474D97}" type="slidenum">
              <a:rPr lang="en-US"/>
              <a:pPr>
                <a:defRPr/>
              </a:pPr>
              <a:t>‹#›</a:t>
            </a:fld>
            <a:endParaRPr lang="en-US"/>
          </a:p>
        </p:txBody>
      </p:sp>
    </p:spTree>
    <p:extLst>
      <p:ext uri="{BB962C8B-B14F-4D97-AF65-F5344CB8AC3E}">
        <p14:creationId xmlns:p14="http://schemas.microsoft.com/office/powerpoint/2010/main" val="3811737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4794A2DD-6F09-4BDD-82D7-E8189E94641A}" type="slidenum">
              <a:rPr lang="en-US"/>
              <a:pPr>
                <a:defRPr/>
              </a:pPr>
              <a:t>‹#›</a:t>
            </a:fld>
            <a:endParaRPr lang="en-US"/>
          </a:p>
        </p:txBody>
      </p:sp>
    </p:spTree>
    <p:extLst>
      <p:ext uri="{BB962C8B-B14F-4D97-AF65-F5344CB8AC3E}">
        <p14:creationId xmlns:p14="http://schemas.microsoft.com/office/powerpoint/2010/main" val="2598545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617538"/>
            <a:ext cx="1951038" cy="55149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617538"/>
            <a:ext cx="5700712" cy="5514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CC110A4A-119C-47CB-A711-67C671F27BA9}" type="slidenum">
              <a:rPr lang="en-US"/>
              <a:pPr>
                <a:defRPr/>
              </a:pPr>
              <a:t>‹#›</a:t>
            </a:fld>
            <a:endParaRPr lang="en-US"/>
          </a:p>
        </p:txBody>
      </p:sp>
    </p:spTree>
    <p:extLst>
      <p:ext uri="{BB962C8B-B14F-4D97-AF65-F5344CB8AC3E}">
        <p14:creationId xmlns:p14="http://schemas.microsoft.com/office/powerpoint/2010/main" val="2497012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F8EB13AC-EBF4-42EA-8CF3-33CFE844A754}" type="slidenum">
              <a:rPr lang="en-US"/>
              <a:pPr>
                <a:defRPr/>
              </a:pPr>
              <a:t>‹#›</a:t>
            </a:fld>
            <a:endParaRPr lang="en-US"/>
          </a:p>
        </p:txBody>
      </p:sp>
    </p:spTree>
    <p:extLst>
      <p:ext uri="{BB962C8B-B14F-4D97-AF65-F5344CB8AC3E}">
        <p14:creationId xmlns:p14="http://schemas.microsoft.com/office/powerpoint/2010/main" val="14239108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DA3F2CFD-E084-433C-90A5-65544870406D}" type="slidenum">
              <a:rPr lang="en-US"/>
              <a:pPr>
                <a:defRPr/>
              </a:pPr>
              <a:t>‹#›</a:t>
            </a:fld>
            <a:endParaRPr lang="en-US"/>
          </a:p>
        </p:txBody>
      </p:sp>
    </p:spTree>
    <p:extLst>
      <p:ext uri="{BB962C8B-B14F-4D97-AF65-F5344CB8AC3E}">
        <p14:creationId xmlns:p14="http://schemas.microsoft.com/office/powerpoint/2010/main" val="2052556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8D308BF8-FC97-46C1-AD3B-8C327B57DD3B}" type="slidenum">
              <a:rPr lang="en-US"/>
              <a:pPr>
                <a:defRPr/>
              </a:pPr>
              <a:t>‹#›</a:t>
            </a:fld>
            <a:endParaRPr lang="en-US"/>
          </a:p>
        </p:txBody>
      </p:sp>
    </p:spTree>
    <p:extLst>
      <p:ext uri="{BB962C8B-B14F-4D97-AF65-F5344CB8AC3E}">
        <p14:creationId xmlns:p14="http://schemas.microsoft.com/office/powerpoint/2010/main" val="1747787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269B173A-2E76-422B-A717-A81A076FEB44}" type="slidenum">
              <a:rPr lang="en-US"/>
              <a:pPr>
                <a:defRPr/>
              </a:pPr>
              <a:t>‹#›</a:t>
            </a:fld>
            <a:endParaRPr lang="en-US"/>
          </a:p>
        </p:txBody>
      </p:sp>
    </p:spTree>
    <p:extLst>
      <p:ext uri="{BB962C8B-B14F-4D97-AF65-F5344CB8AC3E}">
        <p14:creationId xmlns:p14="http://schemas.microsoft.com/office/powerpoint/2010/main" val="1404693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8B292852-0C31-4BFF-A92E-11B432324619}" type="slidenum">
              <a:rPr lang="en-US"/>
              <a:pPr>
                <a:defRPr/>
              </a:pPr>
              <a:t>‹#›</a:t>
            </a:fld>
            <a:endParaRPr lang="en-US"/>
          </a:p>
        </p:txBody>
      </p:sp>
    </p:spTree>
    <p:extLst>
      <p:ext uri="{BB962C8B-B14F-4D97-AF65-F5344CB8AC3E}">
        <p14:creationId xmlns:p14="http://schemas.microsoft.com/office/powerpoint/2010/main" val="3634239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F60F8C33-0291-4D05-87D9-88BDF6F28340}" type="slidenum">
              <a:rPr lang="en-US"/>
              <a:pPr>
                <a:defRPr/>
              </a:pPr>
              <a:t>‹#›</a:t>
            </a:fld>
            <a:endParaRPr lang="en-US"/>
          </a:p>
        </p:txBody>
      </p:sp>
    </p:spTree>
    <p:extLst>
      <p:ext uri="{BB962C8B-B14F-4D97-AF65-F5344CB8AC3E}">
        <p14:creationId xmlns:p14="http://schemas.microsoft.com/office/powerpoint/2010/main" val="1629956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0CEFED35-301C-4E3C-88DA-FC5D080B1ACB}" type="slidenum">
              <a:rPr lang="en-US"/>
              <a:pPr>
                <a:defRPr/>
              </a:pPr>
              <a:t>‹#›</a:t>
            </a:fld>
            <a:endParaRPr lang="en-US"/>
          </a:p>
        </p:txBody>
      </p:sp>
    </p:spTree>
    <p:extLst>
      <p:ext uri="{BB962C8B-B14F-4D97-AF65-F5344CB8AC3E}">
        <p14:creationId xmlns:p14="http://schemas.microsoft.com/office/powerpoint/2010/main" val="4274516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DF30AC09-0ECE-408C-B2CF-BBF1DB0B998A}" type="slidenum">
              <a:rPr lang="en-US"/>
              <a:pPr>
                <a:defRPr/>
              </a:pPr>
              <a:t>‹#›</a:t>
            </a:fld>
            <a:endParaRPr lang="en-US"/>
          </a:p>
        </p:txBody>
      </p:sp>
    </p:spTree>
    <p:extLst>
      <p:ext uri="{BB962C8B-B14F-4D97-AF65-F5344CB8AC3E}">
        <p14:creationId xmlns:p14="http://schemas.microsoft.com/office/powerpoint/2010/main" val="28460825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ctr" eaLnBrk="1" hangingPunct="1"/>
            <a:endParaRPr kumimoji="1" lang="en-US" altLang="en-US">
              <a:latin typeface="Tahoma" pitchFamily="34" charset="0"/>
            </a:endParaRPr>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ctr" eaLnBrk="1" hangingPunct="1"/>
            <a:endParaRPr kumimoji="1" lang="en-US" altLang="en-US">
              <a:latin typeface="Tahoma" pitchFamily="34" charset="0"/>
            </a:endParaRPr>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ctr" eaLnBrk="1" hangingPunct="1"/>
            <a:endParaRPr kumimoji="1" lang="en-US" altLang="en-US">
              <a:latin typeface="Tahoma" pitchFamily="34" charset="0"/>
            </a:endParaRPr>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ctr" eaLnBrk="1" hangingPunct="1"/>
            <a:endParaRPr kumimoji="1" lang="en-US" altLang="en-US">
              <a:latin typeface="Tahoma" pitchFamily="34" charset="0"/>
            </a:endParaRPr>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ctr" eaLnBrk="1" hangingPunct="1"/>
            <a:endParaRPr kumimoji="1" lang="en-US" altLang="en-US">
              <a:latin typeface="Tahoma" pitchFamily="34" charset="0"/>
            </a:endParaRPr>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ctr" eaLnBrk="1" hangingPunct="1"/>
            <a:endParaRPr kumimoji="1" lang="en-US" altLang="en-US">
              <a:latin typeface="Tahoma" pitchFamily="34" charset="0"/>
            </a:endParaRPr>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ctr" eaLnBrk="1" hangingPunct="1"/>
            <a:endParaRPr kumimoji="1" lang="en-US" altLang="en-US">
              <a:latin typeface="Tahoma" pitchFamily="34" charset="0"/>
            </a:endParaRPr>
          </a:p>
        </p:txBody>
      </p:sp>
      <p:sp>
        <p:nvSpPr>
          <p:cNvPr id="1033" name="Rectangle 9"/>
          <p:cNvSpPr>
            <a:spLocks noGrp="1" noChangeArrowheads="1"/>
          </p:cNvSpPr>
          <p:nvPr>
            <p:ph type="title"/>
          </p:nvPr>
        </p:nvSpPr>
        <p:spPr bwMode="auto">
          <a:xfrm>
            <a:off x="1150938" y="617538"/>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4523" name="Rectangle 11"/>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atin typeface="+mn-lt"/>
              </a:defRPr>
            </a:lvl1pPr>
          </a:lstStyle>
          <a:p>
            <a:pPr>
              <a:defRPr/>
            </a:pPr>
            <a:endParaRPr lang="en-US"/>
          </a:p>
        </p:txBody>
      </p:sp>
      <p:sp>
        <p:nvSpPr>
          <p:cNvPr id="64524" name="Rectangle 12"/>
          <p:cNvSpPr>
            <a:spLocks noGrp="1" noChangeArrowheads="1"/>
          </p:cNvSpPr>
          <p:nvPr>
            <p:ph type="ftr" sz="quarter" idx="3"/>
          </p:nvPr>
        </p:nvSpPr>
        <p:spPr bwMode="auto">
          <a:xfrm>
            <a:off x="2819400" y="6248400"/>
            <a:ext cx="3962400" cy="381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atin typeface="+mn-lt"/>
              </a:defRPr>
            </a:lvl1pPr>
          </a:lstStyle>
          <a:p>
            <a:pPr>
              <a:defRPr/>
            </a:pPr>
            <a:endParaRPr lang="en-US"/>
          </a:p>
        </p:txBody>
      </p:sp>
      <p:sp>
        <p:nvSpPr>
          <p:cNvPr id="64525" name="Rectangle 13"/>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atin typeface="+mn-lt"/>
              </a:defRPr>
            </a:lvl1pPr>
          </a:lstStyle>
          <a:p>
            <a:pPr>
              <a:defRPr/>
            </a:pPr>
            <a:fld id="{C84FE0DB-808D-4432-B76E-223ADE0FCFC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96" r:id="rId1"/>
    <p:sldLayoutId id="2147483886" r:id="rId2"/>
    <p:sldLayoutId id="2147483887" r:id="rId3"/>
    <p:sldLayoutId id="2147483888" r:id="rId4"/>
    <p:sldLayoutId id="2147483889" r:id="rId5"/>
    <p:sldLayoutId id="2147483890" r:id="rId6"/>
    <p:sldLayoutId id="2147483891" r:id="rId7"/>
    <p:sldLayoutId id="2147483892" r:id="rId8"/>
    <p:sldLayoutId id="2147483893" r:id="rId9"/>
    <p:sldLayoutId id="2147483894" r:id="rId10"/>
    <p:sldLayoutId id="2147483895" r:id="rId11"/>
  </p:sldLayoutIdLst>
  <p:hf hdr="0" ft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cs typeface="Times New Roman" pitchFamily="18" charset="0"/>
        </a:defRPr>
      </a:lvl2pPr>
      <a:lvl3pPr algn="l" rtl="0" eaLnBrk="0" fontAlgn="base" hangingPunct="0">
        <a:spcBef>
          <a:spcPct val="0"/>
        </a:spcBef>
        <a:spcAft>
          <a:spcPct val="0"/>
        </a:spcAft>
        <a:defRPr sz="4400">
          <a:solidFill>
            <a:schemeClr val="tx2"/>
          </a:solidFill>
          <a:latin typeface="Tahoma" pitchFamily="34" charset="0"/>
          <a:cs typeface="Times New Roman" pitchFamily="18" charset="0"/>
        </a:defRPr>
      </a:lvl3pPr>
      <a:lvl4pPr algn="l" rtl="0" eaLnBrk="0" fontAlgn="base" hangingPunct="0">
        <a:spcBef>
          <a:spcPct val="0"/>
        </a:spcBef>
        <a:spcAft>
          <a:spcPct val="0"/>
        </a:spcAft>
        <a:defRPr sz="4400">
          <a:solidFill>
            <a:schemeClr val="tx2"/>
          </a:solidFill>
          <a:latin typeface="Tahoma" pitchFamily="34" charset="0"/>
          <a:cs typeface="Times New Roman" pitchFamily="18" charset="0"/>
        </a:defRPr>
      </a:lvl4pPr>
      <a:lvl5pPr algn="l" rtl="0" eaLnBrk="0" fontAlgn="base" hangingPunct="0">
        <a:spcBef>
          <a:spcPct val="0"/>
        </a:spcBef>
        <a:spcAft>
          <a:spcPct val="0"/>
        </a:spcAft>
        <a:defRPr sz="4400">
          <a:solidFill>
            <a:schemeClr val="tx2"/>
          </a:solidFill>
          <a:latin typeface="Tahoma" pitchFamily="34" charset="0"/>
          <a:cs typeface="Times New Roman" pitchFamily="18" charset="0"/>
        </a:defRPr>
      </a:lvl5pPr>
      <a:lvl6pPr marL="457200" algn="l" rtl="0" fontAlgn="base">
        <a:spcBef>
          <a:spcPct val="0"/>
        </a:spcBef>
        <a:spcAft>
          <a:spcPct val="0"/>
        </a:spcAft>
        <a:defRPr sz="4400">
          <a:solidFill>
            <a:schemeClr val="tx2"/>
          </a:solidFill>
          <a:latin typeface="Tahoma" pitchFamily="34" charset="0"/>
          <a:cs typeface="Times New Roman" pitchFamily="18" charset="0"/>
        </a:defRPr>
      </a:lvl6pPr>
      <a:lvl7pPr marL="914400" algn="l" rtl="0" fontAlgn="base">
        <a:spcBef>
          <a:spcPct val="0"/>
        </a:spcBef>
        <a:spcAft>
          <a:spcPct val="0"/>
        </a:spcAft>
        <a:defRPr sz="4400">
          <a:solidFill>
            <a:schemeClr val="tx2"/>
          </a:solidFill>
          <a:latin typeface="Tahoma" pitchFamily="34" charset="0"/>
          <a:cs typeface="Times New Roman" pitchFamily="18" charset="0"/>
        </a:defRPr>
      </a:lvl7pPr>
      <a:lvl8pPr marL="1371600" algn="l" rtl="0" fontAlgn="base">
        <a:spcBef>
          <a:spcPct val="0"/>
        </a:spcBef>
        <a:spcAft>
          <a:spcPct val="0"/>
        </a:spcAft>
        <a:defRPr sz="4400">
          <a:solidFill>
            <a:schemeClr val="tx2"/>
          </a:solidFill>
          <a:latin typeface="Tahoma" pitchFamily="34" charset="0"/>
          <a:cs typeface="Times New Roman" pitchFamily="18" charset="0"/>
        </a:defRPr>
      </a:lvl8pPr>
      <a:lvl9pPr marL="1828800" algn="l" rtl="0" fontAlgn="base">
        <a:spcBef>
          <a:spcPct val="0"/>
        </a:spcBef>
        <a:spcAft>
          <a:spcPct val="0"/>
        </a:spcAft>
        <a:defRPr sz="4400">
          <a:solidFill>
            <a:schemeClr val="tx2"/>
          </a:solidFill>
          <a:latin typeface="Tahoma" pitchFamily="34" charset="0"/>
          <a:cs typeface="Times New Roman" pitchFamily="18"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cs typeface="+mn-cs"/>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cs typeface="+mn-cs"/>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cs typeface="+mn-cs"/>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p:txBody>
          <a:bodyPr/>
          <a:lstStyle/>
          <a:p>
            <a:pPr algn="ctr"/>
            <a:r>
              <a:rPr lang="en-US" altLang="en-US" dirty="0" smtClean="0"/>
              <a:t/>
            </a:r>
            <a:br>
              <a:rPr lang="en-US" altLang="en-US" dirty="0" smtClean="0"/>
            </a:br>
            <a:r>
              <a:rPr lang="en-US" altLang="en-US" b="1" dirty="0" smtClean="0">
                <a:latin typeface="Arial" panose="020B0604020202020204" pitchFamily="34" charset="0"/>
                <a:cs typeface="Arial" panose="020B0604020202020204" pitchFamily="34" charset="0"/>
              </a:rPr>
              <a:t>ADJUSTING RECIPES</a:t>
            </a:r>
          </a:p>
        </p:txBody>
      </p:sp>
      <p:sp>
        <p:nvSpPr>
          <p:cNvPr id="3075" name="Rectangle 5"/>
          <p:cNvSpPr>
            <a:spLocks noGrp="1" noChangeArrowheads="1"/>
          </p:cNvSpPr>
          <p:nvPr>
            <p:ph type="subTitle" idx="1"/>
          </p:nvPr>
        </p:nvSpPr>
        <p:spPr/>
        <p:txBody>
          <a:bodyPr/>
          <a:lstStyle/>
          <a:p>
            <a:r>
              <a:rPr lang="en-US" altLang="en-US" dirty="0" smtClean="0">
                <a:latin typeface="Arial" panose="020B0604020202020204" pitchFamily="34" charset="0"/>
                <a:cs typeface="Arial" panose="020B0604020202020204" pitchFamily="34" charset="0"/>
              </a:rPr>
              <a:t>Increasing or Decreasing </a:t>
            </a:r>
          </a:p>
          <a:p>
            <a:r>
              <a:rPr lang="en-US" altLang="en-US" dirty="0" smtClean="0">
                <a:latin typeface="Arial" panose="020B0604020202020204" pitchFamily="34" charset="0"/>
                <a:cs typeface="Arial" panose="020B0604020202020204" pitchFamily="34" charset="0"/>
              </a:rPr>
              <a:t>a Recipe Yield</a:t>
            </a:r>
          </a:p>
          <a:p>
            <a:r>
              <a:rPr lang="en-US" altLang="en-US" dirty="0" smtClean="0">
                <a:latin typeface="Arial" panose="020B0604020202020204" pitchFamily="34" charset="0"/>
                <a:cs typeface="Arial" panose="020B0604020202020204" pitchFamily="34" charset="0"/>
              </a:rPr>
              <a:t>Changing Ingredients</a:t>
            </a:r>
          </a:p>
          <a:p>
            <a:endParaRPr lang="en-US" altLang="en-US" dirty="0" smtClean="0">
              <a:latin typeface="Times New Roman" pitchFamily="18" charset="0"/>
            </a:endParaRPr>
          </a:p>
          <a:p>
            <a:endParaRPr lang="en-US" altLang="en-US" dirty="0" smtClean="0">
              <a:latin typeface="Times New Roman" pitchFamily="18" charset="0"/>
            </a:endParaRPr>
          </a:p>
          <a:p>
            <a:endParaRPr lang="en-US" altLang="en-US" dirty="0" smtClean="0"/>
          </a:p>
          <a:p>
            <a:endParaRPr lang="en-US" altLang="en-US" dirty="0" smtClean="0"/>
          </a:p>
          <a:p>
            <a:endParaRPr lang="en-US" altLang="en-US" dirty="0" smtClean="0"/>
          </a:p>
        </p:txBody>
      </p:sp>
      <p:sp>
        <p:nvSpPr>
          <p:cNvPr id="4" name="Slide Number Placeholder 3"/>
          <p:cNvSpPr>
            <a:spLocks noGrp="1"/>
          </p:cNvSpPr>
          <p:nvPr>
            <p:ph type="sldNum" sz="quarter" idx="12"/>
          </p:nvPr>
        </p:nvSpPr>
        <p:spPr/>
        <p:txBody>
          <a:bodyPr/>
          <a:lstStyle/>
          <a:p>
            <a:pPr>
              <a:defRPr/>
            </a:pPr>
            <a:fld id="{A4A181A6-F4DB-4114-8145-48AE7FA3B88A}" type="slidenum">
              <a:rPr lang="en-US" smtClean="0"/>
              <a:pPr>
                <a:defRPr/>
              </a:pPr>
              <a:t>1</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6"/>
          <p:cNvSpPr>
            <a:spLocks noGrp="1"/>
          </p:cNvSpPr>
          <p:nvPr>
            <p:ph type="sldNum" sz="quarter" idx="12"/>
          </p:nvPr>
        </p:nvSpPr>
        <p:spPr/>
        <p:txBody>
          <a:bodyPr/>
          <a:lstStyle/>
          <a:p>
            <a:pPr>
              <a:defRPr/>
            </a:pPr>
            <a:fld id="{5AFC34B6-75D7-4261-A543-15517294C211}" type="slidenum">
              <a:rPr lang="en-US"/>
              <a:pPr>
                <a:defRPr/>
              </a:pPr>
              <a:t>2</a:t>
            </a:fld>
            <a:endParaRPr lang="en-US"/>
          </a:p>
        </p:txBody>
      </p:sp>
      <p:sp>
        <p:nvSpPr>
          <p:cNvPr id="4099" name="Rectangle 3"/>
          <p:cNvSpPr>
            <a:spLocks noGrp="1" noChangeArrowheads="1"/>
          </p:cNvSpPr>
          <p:nvPr>
            <p:ph type="body" sz="half" idx="1"/>
          </p:nvPr>
        </p:nvSpPr>
        <p:spPr>
          <a:xfrm>
            <a:off x="685800" y="2017713"/>
            <a:ext cx="8077200" cy="4383087"/>
          </a:xfrm>
        </p:spPr>
        <p:txBody>
          <a:bodyPr/>
          <a:lstStyle/>
          <a:p>
            <a:pPr eaLnBrk="1" hangingPunct="1"/>
            <a:r>
              <a:rPr lang="en-US" altLang="en-US" dirty="0" smtClean="0">
                <a:latin typeface="Arial" panose="020B0604020202020204" pitchFamily="34" charset="0"/>
                <a:cs typeface="Arial" panose="020B0604020202020204" pitchFamily="34" charset="0"/>
              </a:rPr>
              <a:t>The YIELD of a recipe tells how many people you can serve and how much each person will get.</a:t>
            </a:r>
          </a:p>
          <a:p>
            <a:pPr eaLnBrk="1" hangingPunct="1"/>
            <a:r>
              <a:rPr lang="en-US" altLang="en-US" dirty="0" smtClean="0">
                <a:latin typeface="Arial" panose="020B0604020202020204" pitchFamily="34" charset="0"/>
                <a:cs typeface="Arial" panose="020B0604020202020204" pitchFamily="34" charset="0"/>
              </a:rPr>
              <a:t>It may be necessary to </a:t>
            </a:r>
            <a:r>
              <a:rPr lang="en-US" altLang="en-US" b="1" dirty="0" smtClean="0">
                <a:latin typeface="Arial" panose="020B0604020202020204" pitchFamily="34" charset="0"/>
                <a:cs typeface="Arial" panose="020B0604020202020204" pitchFamily="34" charset="0"/>
              </a:rPr>
              <a:t>increase</a:t>
            </a:r>
            <a:r>
              <a:rPr lang="en-US" altLang="en-US" dirty="0" smtClean="0">
                <a:latin typeface="Arial" panose="020B0604020202020204" pitchFamily="34" charset="0"/>
                <a:cs typeface="Arial" panose="020B0604020202020204" pitchFamily="34" charset="0"/>
              </a:rPr>
              <a:t> or </a:t>
            </a:r>
            <a:r>
              <a:rPr lang="en-US" altLang="en-US" b="1" dirty="0" smtClean="0">
                <a:latin typeface="Arial" panose="020B0604020202020204" pitchFamily="34" charset="0"/>
                <a:cs typeface="Arial" panose="020B0604020202020204" pitchFamily="34" charset="0"/>
              </a:rPr>
              <a:t>decrease</a:t>
            </a:r>
            <a:r>
              <a:rPr lang="en-US" altLang="en-US" dirty="0" smtClean="0">
                <a:latin typeface="Arial" panose="020B0604020202020204" pitchFamily="34" charset="0"/>
                <a:cs typeface="Arial" panose="020B0604020202020204" pitchFamily="34" charset="0"/>
              </a:rPr>
              <a:t> a recipe’s yield in order to prepare the number of servings needed or to adjust the serving size.</a:t>
            </a:r>
          </a:p>
        </p:txBody>
      </p:sp>
      <p:sp>
        <p:nvSpPr>
          <p:cNvPr id="4100" name="Title 8"/>
          <p:cNvSpPr>
            <a:spLocks noGrp="1"/>
          </p:cNvSpPr>
          <p:nvPr>
            <p:ph type="title"/>
          </p:nvPr>
        </p:nvSpPr>
        <p:spPr>
          <a:xfrm>
            <a:off x="914400" y="617538"/>
            <a:ext cx="8029575" cy="1143000"/>
          </a:xfrm>
        </p:spPr>
        <p:txBody>
          <a:bodyPr/>
          <a:lstStyle/>
          <a:p>
            <a:r>
              <a:rPr lang="en-US" altLang="en-US" sz="3600" b="1" dirty="0" smtClean="0">
                <a:latin typeface="Arial" panose="020B0604020202020204" pitchFamily="34" charset="0"/>
                <a:cs typeface="Arial" panose="020B0604020202020204" pitchFamily="34" charset="0"/>
              </a:rPr>
              <a:t>Increasing or Decreasing a Recipe Yield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p:txBody>
          <a:bodyPr/>
          <a:lstStyle/>
          <a:p>
            <a:pPr eaLnBrk="1" hangingPunct="1"/>
            <a:r>
              <a:rPr lang="en-US" altLang="en-US" sz="2800" dirty="0" smtClean="0">
                <a:latin typeface="Times New Roman" pitchFamily="18" charset="0"/>
              </a:rPr>
              <a:t>If more, or larger, servings are needed than the recipe will yield, it is necessary to </a:t>
            </a:r>
            <a:r>
              <a:rPr lang="en-US" altLang="en-US" sz="2800" b="1" dirty="0" smtClean="0">
                <a:latin typeface="Times New Roman" pitchFamily="18" charset="0"/>
              </a:rPr>
              <a:t>increase</a:t>
            </a:r>
            <a:r>
              <a:rPr lang="en-US" altLang="en-US" sz="2800" dirty="0" smtClean="0">
                <a:latin typeface="Times New Roman" pitchFamily="18" charset="0"/>
              </a:rPr>
              <a:t> the amounts of ingredients used.</a:t>
            </a:r>
          </a:p>
          <a:p>
            <a:pPr eaLnBrk="1" hangingPunct="1"/>
            <a:r>
              <a:rPr lang="en-US" altLang="en-US" sz="2800" dirty="0" smtClean="0">
                <a:latin typeface="Times New Roman" pitchFamily="18" charset="0"/>
              </a:rPr>
              <a:t>If less, or smaller, servings are needed, one can either </a:t>
            </a:r>
            <a:r>
              <a:rPr lang="en-US" altLang="en-US" sz="2800" b="1" dirty="0" smtClean="0">
                <a:latin typeface="Times New Roman" pitchFamily="18" charset="0"/>
              </a:rPr>
              <a:t>decrease</a:t>
            </a:r>
            <a:r>
              <a:rPr lang="en-US" altLang="en-US" sz="2800" dirty="0" smtClean="0">
                <a:latin typeface="Times New Roman" pitchFamily="18" charset="0"/>
              </a:rPr>
              <a:t> the amounts of ingredients used OR prepare the recipe as indicated and have leftovers.</a:t>
            </a:r>
          </a:p>
          <a:p>
            <a:endParaRPr lang="en-US" altLang="en-US" sz="2800" dirty="0" smtClean="0"/>
          </a:p>
        </p:txBody>
      </p:sp>
      <p:sp>
        <p:nvSpPr>
          <p:cNvPr id="5123" name="Title 8"/>
          <p:cNvSpPr>
            <a:spLocks noGrp="1"/>
          </p:cNvSpPr>
          <p:nvPr>
            <p:ph type="title"/>
          </p:nvPr>
        </p:nvSpPr>
        <p:spPr/>
        <p:txBody>
          <a:bodyPr/>
          <a:lstStyle/>
          <a:p>
            <a:r>
              <a:rPr lang="en-US" altLang="en-US" sz="3600" b="1" smtClean="0"/>
              <a:t>Increasing or Decreasing a Recipe Yield</a:t>
            </a:r>
          </a:p>
        </p:txBody>
      </p:sp>
      <p:sp>
        <p:nvSpPr>
          <p:cNvPr id="3" name="Slide Number Placeholder 2"/>
          <p:cNvSpPr>
            <a:spLocks noGrp="1"/>
          </p:cNvSpPr>
          <p:nvPr>
            <p:ph type="sldNum" sz="quarter" idx="12"/>
          </p:nvPr>
        </p:nvSpPr>
        <p:spPr/>
        <p:txBody>
          <a:bodyPr/>
          <a:lstStyle/>
          <a:p>
            <a:pPr>
              <a:defRPr/>
            </a:pPr>
            <a:fld id="{F8EB13AC-EBF4-42EA-8CF3-33CFE844A754}"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838200" y="609600"/>
            <a:ext cx="7793038" cy="1143000"/>
          </a:xfrm>
        </p:spPr>
        <p:txBody>
          <a:bodyPr/>
          <a:lstStyle/>
          <a:p>
            <a:r>
              <a:rPr lang="en-US" altLang="en-US" sz="3600" b="1" dirty="0" smtClean="0">
                <a:latin typeface="Arial" panose="020B0604020202020204" pitchFamily="34" charset="0"/>
                <a:cs typeface="Arial" panose="020B0604020202020204" pitchFamily="34" charset="0"/>
              </a:rPr>
              <a:t>Increasing or Decreasing a Recipe Yield, contd.</a:t>
            </a:r>
          </a:p>
        </p:txBody>
      </p:sp>
      <p:sp>
        <p:nvSpPr>
          <p:cNvPr id="6147" name="Content Placeholder 2"/>
          <p:cNvSpPr>
            <a:spLocks noGrp="1"/>
          </p:cNvSpPr>
          <p:nvPr>
            <p:ph sz="half" idx="1"/>
          </p:nvPr>
        </p:nvSpPr>
        <p:spPr>
          <a:xfrm>
            <a:off x="1182688" y="2017713"/>
            <a:ext cx="7427912" cy="4114800"/>
          </a:xfrm>
        </p:spPr>
        <p:txBody>
          <a:bodyPr/>
          <a:lstStyle/>
          <a:p>
            <a:r>
              <a:rPr lang="en-US" altLang="en-US" dirty="0" smtClean="0">
                <a:latin typeface="Arial" panose="020B0604020202020204" pitchFamily="34" charset="0"/>
                <a:cs typeface="Arial" panose="020B0604020202020204" pitchFamily="34" charset="0"/>
              </a:rPr>
              <a:t>When increasing or decreasing the yield and ingredients in recipes, it is usually necessary to make additional changes in:</a:t>
            </a:r>
          </a:p>
          <a:p>
            <a:pPr lvl="1"/>
            <a:r>
              <a:rPr lang="en-US" altLang="en-US" sz="2800" dirty="0" smtClean="0">
                <a:latin typeface="Arial" panose="020B0604020202020204" pitchFamily="34" charset="0"/>
                <a:cs typeface="Arial" panose="020B0604020202020204" pitchFamily="34" charset="0"/>
              </a:rPr>
              <a:t>Equipment size</a:t>
            </a:r>
          </a:p>
          <a:p>
            <a:pPr lvl="1"/>
            <a:r>
              <a:rPr lang="en-US" altLang="en-US" sz="2800" dirty="0" smtClean="0">
                <a:latin typeface="Arial" panose="020B0604020202020204" pitchFamily="34" charset="0"/>
                <a:cs typeface="Arial" panose="020B0604020202020204" pitchFamily="34" charset="0"/>
              </a:rPr>
              <a:t>Equipment shape</a:t>
            </a:r>
          </a:p>
          <a:p>
            <a:pPr lvl="1"/>
            <a:r>
              <a:rPr lang="en-US" altLang="en-US" sz="2800" dirty="0" smtClean="0">
                <a:latin typeface="Arial" panose="020B0604020202020204" pitchFamily="34" charset="0"/>
                <a:cs typeface="Arial" panose="020B0604020202020204" pitchFamily="34" charset="0"/>
              </a:rPr>
              <a:t>Cooking temperature</a:t>
            </a:r>
          </a:p>
          <a:p>
            <a:pPr lvl="1"/>
            <a:r>
              <a:rPr lang="en-US" altLang="en-US" sz="2800" dirty="0" smtClean="0">
                <a:latin typeface="Arial" panose="020B0604020202020204" pitchFamily="34" charset="0"/>
                <a:cs typeface="Arial" panose="020B0604020202020204" pitchFamily="34" charset="0"/>
              </a:rPr>
              <a:t>Cooking time</a:t>
            </a:r>
          </a:p>
          <a:p>
            <a:endParaRPr lang="en-US" altLang="en-US" dirty="0" smtClean="0"/>
          </a:p>
        </p:txBody>
      </p:sp>
      <p:sp>
        <p:nvSpPr>
          <p:cNvPr id="5" name="Slide Number Placeholder 4"/>
          <p:cNvSpPr>
            <a:spLocks noGrp="1"/>
          </p:cNvSpPr>
          <p:nvPr>
            <p:ph type="sldNum" sz="quarter" idx="12"/>
          </p:nvPr>
        </p:nvSpPr>
        <p:spPr/>
        <p:txBody>
          <a:bodyPr/>
          <a:lstStyle/>
          <a:p>
            <a:pPr>
              <a:defRPr/>
            </a:pPr>
            <a:fld id="{A58A50F2-15BB-44A2-BE23-4BE60CA7D02E}"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z="3600" b="1" dirty="0" smtClean="0">
                <a:latin typeface="Arial" panose="020B0604020202020204" pitchFamily="34" charset="0"/>
                <a:cs typeface="Arial" panose="020B0604020202020204" pitchFamily="34" charset="0"/>
              </a:rPr>
              <a:t>Increasing or Decreasing a Recipe Yield, contd.</a:t>
            </a:r>
          </a:p>
        </p:txBody>
      </p:sp>
      <p:sp>
        <p:nvSpPr>
          <p:cNvPr id="6147" name="Content Placeholder 2"/>
          <p:cNvSpPr>
            <a:spLocks noGrp="1"/>
          </p:cNvSpPr>
          <p:nvPr>
            <p:ph sz="half" idx="1"/>
          </p:nvPr>
        </p:nvSpPr>
        <p:spPr>
          <a:xfrm>
            <a:off x="1182688" y="2017713"/>
            <a:ext cx="7427912" cy="4114800"/>
          </a:xfrm>
        </p:spPr>
        <p:txBody>
          <a:bodyPr/>
          <a:lstStyle/>
          <a:p>
            <a:pPr>
              <a:defRPr/>
            </a:pPr>
            <a:r>
              <a:rPr lang="en-US" dirty="0" smtClean="0">
                <a:latin typeface="Arial" panose="020B0604020202020204" pitchFamily="34" charset="0"/>
                <a:cs typeface="Arial" panose="020B0604020202020204" pitchFamily="34" charset="0"/>
              </a:rPr>
              <a:t>The </a:t>
            </a:r>
            <a:r>
              <a:rPr lang="en-US" b="1" dirty="0" smtClean="0">
                <a:latin typeface="Arial" panose="020B0604020202020204" pitchFamily="34" charset="0"/>
                <a:cs typeface="Arial" panose="020B0604020202020204" pitchFamily="34" charset="0"/>
              </a:rPr>
              <a:t>steps for changing a yield</a:t>
            </a:r>
            <a:r>
              <a:rPr lang="en-US" dirty="0" smtClean="0">
                <a:latin typeface="Arial" panose="020B0604020202020204" pitchFamily="34" charset="0"/>
                <a:cs typeface="Arial" panose="020B0604020202020204" pitchFamily="34" charset="0"/>
              </a:rPr>
              <a:t> are:</a:t>
            </a:r>
          </a:p>
          <a:p>
            <a:pPr marL="514350" indent="-514350">
              <a:buSzPct val="100000"/>
              <a:buFont typeface="+mj-lt"/>
              <a:buAutoNum type="arabicPeriod"/>
              <a:defRPr/>
            </a:pPr>
            <a:r>
              <a:rPr lang="en-US" dirty="0" smtClean="0">
                <a:latin typeface="Arial" panose="020B0604020202020204" pitchFamily="34" charset="0"/>
                <a:cs typeface="Arial" panose="020B0604020202020204" pitchFamily="34" charset="0"/>
              </a:rPr>
              <a:t>Divide the </a:t>
            </a:r>
            <a:r>
              <a:rPr lang="en-US" i="1" dirty="0" smtClean="0">
                <a:latin typeface="Arial" panose="020B0604020202020204" pitchFamily="34" charset="0"/>
                <a:cs typeface="Arial" panose="020B0604020202020204" pitchFamily="34" charset="0"/>
              </a:rPr>
              <a:t>desired</a:t>
            </a:r>
            <a:r>
              <a:rPr lang="en-US" dirty="0" smtClean="0">
                <a:latin typeface="Arial" panose="020B0604020202020204" pitchFamily="34" charset="0"/>
                <a:cs typeface="Arial" panose="020B0604020202020204" pitchFamily="34" charset="0"/>
              </a:rPr>
              <a:t> yield by the </a:t>
            </a:r>
            <a:r>
              <a:rPr lang="en-US" i="1" dirty="0" smtClean="0">
                <a:latin typeface="Arial" panose="020B0604020202020204" pitchFamily="34" charset="0"/>
                <a:cs typeface="Arial" panose="020B0604020202020204" pitchFamily="34" charset="0"/>
              </a:rPr>
              <a:t>recipe’s</a:t>
            </a:r>
            <a:r>
              <a:rPr lang="en-US" dirty="0" smtClean="0">
                <a:latin typeface="Arial" panose="020B0604020202020204" pitchFamily="34" charset="0"/>
                <a:cs typeface="Arial" panose="020B0604020202020204" pitchFamily="34" charset="0"/>
              </a:rPr>
              <a:t>    original yield.  The result is called the </a:t>
            </a:r>
            <a:r>
              <a:rPr lang="en-US" b="1" dirty="0" smtClean="0">
                <a:latin typeface="Arial" panose="020B0604020202020204" pitchFamily="34" charset="0"/>
                <a:cs typeface="Arial" panose="020B0604020202020204" pitchFamily="34" charset="0"/>
              </a:rPr>
              <a:t>conversion factor</a:t>
            </a:r>
            <a:r>
              <a:rPr lang="en-US" dirty="0" smtClean="0">
                <a:latin typeface="Arial" panose="020B0604020202020204" pitchFamily="34" charset="0"/>
                <a:cs typeface="Arial" panose="020B0604020202020204" pitchFamily="34" charset="0"/>
              </a:rPr>
              <a:t>.</a:t>
            </a:r>
          </a:p>
          <a:p>
            <a:pPr marL="514350" indent="-514350">
              <a:buSzPct val="100000"/>
              <a:buFont typeface="+mj-lt"/>
              <a:buAutoNum type="arabicPeriod"/>
              <a:defRPr/>
            </a:pPr>
            <a:r>
              <a:rPr lang="en-US" dirty="0" smtClean="0">
                <a:latin typeface="Arial" panose="020B0604020202020204" pitchFamily="34" charset="0"/>
                <a:cs typeface="Arial" panose="020B0604020202020204" pitchFamily="34" charset="0"/>
              </a:rPr>
              <a:t>Multiply </a:t>
            </a:r>
            <a:r>
              <a:rPr lang="en-US" b="1" dirty="0" smtClean="0">
                <a:latin typeface="Arial" panose="020B0604020202020204" pitchFamily="34" charset="0"/>
                <a:cs typeface="Arial" panose="020B0604020202020204" pitchFamily="34" charset="0"/>
              </a:rPr>
              <a:t>all</a:t>
            </a:r>
            <a:r>
              <a:rPr lang="en-US" dirty="0" smtClean="0">
                <a:latin typeface="Arial" panose="020B0604020202020204" pitchFamily="34" charset="0"/>
                <a:cs typeface="Arial" panose="020B0604020202020204" pitchFamily="34" charset="0"/>
              </a:rPr>
              <a:t> recipe ingredients by the conversion factor.</a:t>
            </a:r>
          </a:p>
          <a:p>
            <a:pPr marL="514350" indent="-514350">
              <a:buSzPct val="100000"/>
              <a:buFont typeface="+mj-lt"/>
              <a:buAutoNum type="arabicPeriod"/>
              <a:defRPr/>
            </a:pPr>
            <a:r>
              <a:rPr lang="en-US" dirty="0" smtClean="0">
                <a:latin typeface="Arial" panose="020B0604020202020204" pitchFamily="34" charset="0"/>
                <a:cs typeface="Arial" panose="020B0604020202020204" pitchFamily="34" charset="0"/>
              </a:rPr>
              <a:t>Convert the measurements into logical, manageable amounts.</a:t>
            </a:r>
          </a:p>
        </p:txBody>
      </p:sp>
      <p:sp>
        <p:nvSpPr>
          <p:cNvPr id="5" name="Slide Number Placeholder 4"/>
          <p:cNvSpPr>
            <a:spLocks noGrp="1"/>
          </p:cNvSpPr>
          <p:nvPr>
            <p:ph type="sldNum" sz="quarter" idx="12"/>
          </p:nvPr>
        </p:nvSpPr>
        <p:spPr/>
        <p:txBody>
          <a:bodyPr/>
          <a:lstStyle/>
          <a:p>
            <a:pPr>
              <a:defRPr/>
            </a:pPr>
            <a:fld id="{9982E754-1EDB-4626-AC99-2085C4C13F28}"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z="3600" b="1" dirty="0" smtClean="0">
                <a:latin typeface="Arial" panose="020B0604020202020204" pitchFamily="34" charset="0"/>
                <a:cs typeface="Arial" panose="020B0604020202020204" pitchFamily="34" charset="0"/>
              </a:rPr>
              <a:t>Changing Ingredients</a:t>
            </a:r>
          </a:p>
        </p:txBody>
      </p:sp>
      <p:sp>
        <p:nvSpPr>
          <p:cNvPr id="8195" name="Content Placeholder 2"/>
          <p:cNvSpPr>
            <a:spLocks noGrp="1"/>
          </p:cNvSpPr>
          <p:nvPr>
            <p:ph sz="half" idx="1"/>
          </p:nvPr>
        </p:nvSpPr>
        <p:spPr>
          <a:xfrm>
            <a:off x="304800" y="2017713"/>
            <a:ext cx="8305800" cy="4114800"/>
          </a:xfrm>
        </p:spPr>
        <p:txBody>
          <a:bodyPr/>
          <a:lstStyle/>
          <a:p>
            <a:pPr>
              <a:buNone/>
            </a:pPr>
            <a:r>
              <a:rPr lang="en-US" altLang="en-US" sz="2600" dirty="0" smtClean="0">
                <a:latin typeface="Arial" panose="020B0604020202020204" pitchFamily="34" charset="0"/>
                <a:cs typeface="Arial" panose="020B0604020202020204" pitchFamily="34" charset="0"/>
              </a:rPr>
              <a:t>Recipe ingredients are often changed for reasons other than increasing or decreasing the yield. </a:t>
            </a:r>
            <a:endParaRPr lang="en-US" altLang="en-US" sz="2600" dirty="0" smtClean="0">
              <a:latin typeface="Arial" panose="020B0604020202020204" pitchFamily="34" charset="0"/>
              <a:cs typeface="Arial" panose="020B0604020202020204" pitchFamily="34" charset="0"/>
            </a:endParaRPr>
          </a:p>
          <a:p>
            <a:pPr>
              <a:buNone/>
            </a:pPr>
            <a:r>
              <a:rPr lang="en-US" altLang="en-US" sz="2600" dirty="0" smtClean="0">
                <a:latin typeface="Arial" panose="020B0604020202020204" pitchFamily="34" charset="0"/>
                <a:cs typeface="Arial" panose="020B0604020202020204" pitchFamily="34" charset="0"/>
              </a:rPr>
              <a:t>Adjusting </a:t>
            </a:r>
            <a:r>
              <a:rPr lang="en-US" altLang="en-US" sz="2600" dirty="0">
                <a:latin typeface="Arial" panose="020B0604020202020204" pitchFamily="34" charset="0"/>
                <a:cs typeface="Arial" panose="020B0604020202020204" pitchFamily="34" charset="0"/>
              </a:rPr>
              <a:t>for substitute ingredients:  </a:t>
            </a:r>
          </a:p>
          <a:p>
            <a:pPr lvl="1"/>
            <a:r>
              <a:rPr lang="en-US" altLang="en-US" sz="2600" dirty="0">
                <a:latin typeface="Arial" panose="020B0604020202020204" pitchFamily="34" charset="0"/>
                <a:cs typeface="Arial" panose="020B0604020202020204" pitchFamily="34" charset="0"/>
              </a:rPr>
              <a:t>Ingredients in recipes are often substituted.  Some reasons for changing recipe ingredients include:</a:t>
            </a:r>
          </a:p>
          <a:p>
            <a:pPr lvl="2"/>
            <a:r>
              <a:rPr lang="en-US" altLang="en-US" sz="2600" dirty="0">
                <a:latin typeface="Arial" panose="020B0604020202020204" pitchFamily="34" charset="0"/>
                <a:cs typeface="Arial" panose="020B0604020202020204" pitchFamily="34" charset="0"/>
              </a:rPr>
              <a:t>Unavailable ingredients</a:t>
            </a:r>
          </a:p>
          <a:p>
            <a:pPr lvl="2"/>
            <a:r>
              <a:rPr lang="en-US" altLang="en-US" sz="2600" dirty="0">
                <a:latin typeface="Arial" panose="020B0604020202020204" pitchFamily="34" charset="0"/>
                <a:cs typeface="Arial" panose="020B0604020202020204" pitchFamily="34" charset="0"/>
              </a:rPr>
              <a:t>Cost of ingredients</a:t>
            </a:r>
          </a:p>
          <a:p>
            <a:pPr lvl="2"/>
            <a:r>
              <a:rPr lang="en-US" altLang="en-US" sz="2600" dirty="0">
                <a:latin typeface="Arial" panose="020B0604020202020204" pitchFamily="34" charset="0"/>
                <a:cs typeface="Arial" panose="020B0604020202020204" pitchFamily="34" charset="0"/>
              </a:rPr>
              <a:t>Decreasing/increasing nutritional value</a:t>
            </a:r>
          </a:p>
          <a:p>
            <a:pPr lvl="2"/>
            <a:r>
              <a:rPr lang="en-US" altLang="en-US" sz="2600" dirty="0">
                <a:latin typeface="Arial" panose="020B0604020202020204" pitchFamily="34" charset="0"/>
                <a:cs typeface="Arial" panose="020B0604020202020204" pitchFamily="34" charset="0"/>
              </a:rPr>
              <a:t>Creativity</a:t>
            </a:r>
          </a:p>
          <a:p>
            <a:endParaRPr lang="en-US" altLang="en-US" sz="2800" dirty="0" smtClean="0">
              <a:latin typeface="Times New Roman" pitchFamily="18" charset="0"/>
            </a:endParaRPr>
          </a:p>
        </p:txBody>
      </p:sp>
      <p:sp>
        <p:nvSpPr>
          <p:cNvPr id="5" name="Slide Number Placeholder 4"/>
          <p:cNvSpPr>
            <a:spLocks noGrp="1"/>
          </p:cNvSpPr>
          <p:nvPr>
            <p:ph type="sldNum" sz="quarter" idx="12"/>
          </p:nvPr>
        </p:nvSpPr>
        <p:spPr/>
        <p:txBody>
          <a:bodyPr/>
          <a:lstStyle/>
          <a:p>
            <a:pPr>
              <a:defRPr/>
            </a:pPr>
            <a:fld id="{6ED896C8-2FC3-432A-8B5B-E9444AA43D9D}"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sz="half" idx="1"/>
          </p:nvPr>
        </p:nvSpPr>
        <p:spPr>
          <a:xfrm>
            <a:off x="1182688" y="2017713"/>
            <a:ext cx="7427912" cy="4114800"/>
          </a:xfrm>
        </p:spPr>
        <p:txBody>
          <a:bodyPr/>
          <a:lstStyle/>
          <a:p>
            <a:r>
              <a:rPr lang="en-US" altLang="en-US" sz="2600" dirty="0" smtClean="0">
                <a:latin typeface="Arial" panose="020B0604020202020204" pitchFamily="34" charset="0"/>
                <a:cs typeface="Arial" panose="020B0604020202020204" pitchFamily="34" charset="0"/>
              </a:rPr>
              <a:t>Some recipes are easier to adjust than others.  Those with </a:t>
            </a:r>
            <a:r>
              <a:rPr lang="en-US" altLang="en-US" sz="2600" b="1" dirty="0" smtClean="0">
                <a:latin typeface="Arial" panose="020B0604020202020204" pitchFamily="34" charset="0"/>
                <a:cs typeface="Arial" panose="020B0604020202020204" pitchFamily="34" charset="0"/>
              </a:rPr>
              <a:t>NON-ESSENTIAL</a:t>
            </a:r>
            <a:r>
              <a:rPr lang="en-US" altLang="en-US" sz="2600" dirty="0" smtClean="0">
                <a:latin typeface="Arial" panose="020B0604020202020204" pitchFamily="34" charset="0"/>
                <a:cs typeface="Arial" panose="020B0604020202020204" pitchFamily="34" charset="0"/>
              </a:rPr>
              <a:t> ingredients are easily adjusted.  Recipes with </a:t>
            </a:r>
            <a:r>
              <a:rPr lang="en-US" altLang="en-US" sz="2600" b="1" dirty="0" smtClean="0">
                <a:latin typeface="Arial" panose="020B0604020202020204" pitchFamily="34" charset="0"/>
                <a:cs typeface="Arial" panose="020B0604020202020204" pitchFamily="34" charset="0"/>
              </a:rPr>
              <a:t>ESSENTIAL</a:t>
            </a:r>
            <a:r>
              <a:rPr lang="en-US" altLang="en-US" sz="2600" dirty="0" smtClean="0">
                <a:latin typeface="Arial" panose="020B0604020202020204" pitchFamily="34" charset="0"/>
                <a:cs typeface="Arial" panose="020B0604020202020204" pitchFamily="34" charset="0"/>
              </a:rPr>
              <a:t> ingredients are really difficult to change</a:t>
            </a:r>
          </a:p>
          <a:p>
            <a:pPr lvl="1"/>
            <a:r>
              <a:rPr lang="en-US" altLang="en-US" b="1" dirty="0" smtClean="0">
                <a:latin typeface="Arial" panose="020B0604020202020204" pitchFamily="34" charset="0"/>
                <a:cs typeface="Arial" panose="020B0604020202020204" pitchFamily="34" charset="0"/>
              </a:rPr>
              <a:t>NON-ESSENTIAL</a:t>
            </a:r>
            <a:r>
              <a:rPr lang="en-US" altLang="en-US" dirty="0" smtClean="0">
                <a:latin typeface="Arial" panose="020B0604020202020204" pitchFamily="34" charset="0"/>
                <a:cs typeface="Arial" panose="020B0604020202020204" pitchFamily="34" charset="0"/>
              </a:rPr>
              <a:t> ingredients are those that act independently of each other.</a:t>
            </a:r>
          </a:p>
          <a:p>
            <a:pPr lvl="1"/>
            <a:r>
              <a:rPr lang="en-US" altLang="en-US" b="1" dirty="0" smtClean="0">
                <a:latin typeface="Arial" panose="020B0604020202020204" pitchFamily="34" charset="0"/>
                <a:cs typeface="Arial" panose="020B0604020202020204" pitchFamily="34" charset="0"/>
              </a:rPr>
              <a:t>ESSENTIAL</a:t>
            </a:r>
            <a:r>
              <a:rPr lang="en-US" altLang="en-US" dirty="0" smtClean="0">
                <a:latin typeface="Arial" panose="020B0604020202020204" pitchFamily="34" charset="0"/>
                <a:cs typeface="Arial" panose="020B0604020202020204" pitchFamily="34" charset="0"/>
              </a:rPr>
              <a:t> ingredients are those that have specific functions in a recipe and are so sensitive to changes that the appearance, taste, or texture of the product are affected</a:t>
            </a:r>
            <a:endParaRPr lang="en-US" altLang="en-US" b="1" dirty="0" smtClean="0">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p:txBody>
          <a:bodyPr/>
          <a:lstStyle/>
          <a:p>
            <a:pPr>
              <a:defRPr/>
            </a:pPr>
            <a:fld id="{8002192E-C404-4DA5-A245-946236ABF213}" type="slidenum">
              <a:rPr lang="en-US" smtClean="0"/>
              <a:pPr>
                <a:defRPr/>
              </a:pPr>
              <a:t>7</a:t>
            </a:fld>
            <a:endParaRPr lang="en-US"/>
          </a:p>
        </p:txBody>
      </p:sp>
      <p:sp>
        <p:nvSpPr>
          <p:cNvPr id="13317" name="Content Placeholder 3"/>
          <p:cNvSpPr>
            <a:spLocks noGrp="1"/>
          </p:cNvSpPr>
          <p:nvPr>
            <p:ph type="title"/>
          </p:nvPr>
        </p:nvSpPr>
        <p:spPr/>
        <p:txBody>
          <a:bodyPr/>
          <a:lstStyle/>
          <a:p>
            <a:r>
              <a:rPr lang="en-US" altLang="en-US" sz="3600" b="1" dirty="0" smtClean="0">
                <a:latin typeface="Arial" panose="020B0604020202020204" pitchFamily="34" charset="0"/>
                <a:cs typeface="Arial" panose="020B0604020202020204" pitchFamily="34" charset="0"/>
              </a:rPr>
              <a:t>Changing Ingredients, contd.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143000" y="609600"/>
            <a:ext cx="7793038" cy="1143000"/>
          </a:xfrm>
        </p:spPr>
        <p:txBody>
          <a:bodyPr/>
          <a:lstStyle/>
          <a:p>
            <a:r>
              <a:rPr lang="en-US" altLang="en-US" sz="3600" b="1" dirty="0" smtClean="0">
                <a:latin typeface="Arial" panose="020B0604020202020204" pitchFamily="34" charset="0"/>
                <a:cs typeface="Arial" panose="020B0604020202020204" pitchFamily="34" charset="0"/>
              </a:rPr>
              <a:t>Changing Ingredients, contd.</a:t>
            </a:r>
          </a:p>
        </p:txBody>
      </p:sp>
      <p:sp>
        <p:nvSpPr>
          <p:cNvPr id="14339" name="Content Placeholder 2"/>
          <p:cNvSpPr>
            <a:spLocks noGrp="1"/>
          </p:cNvSpPr>
          <p:nvPr>
            <p:ph sz="half" idx="1"/>
          </p:nvPr>
        </p:nvSpPr>
        <p:spPr>
          <a:xfrm>
            <a:off x="1219200" y="1828800"/>
            <a:ext cx="7427913" cy="4572000"/>
          </a:xfrm>
        </p:spPr>
        <p:txBody>
          <a:bodyPr/>
          <a:lstStyle/>
          <a:p>
            <a:r>
              <a:rPr lang="en-US" altLang="en-US" dirty="0" smtClean="0">
                <a:latin typeface="Arial" panose="020B0604020202020204" pitchFamily="34" charset="0"/>
                <a:cs typeface="Arial" panose="020B0604020202020204" pitchFamily="34" charset="0"/>
              </a:rPr>
              <a:t>Well-written cookbooks and the Internet are good sources for common ingredient substitutions.  These ingredient substitutions can usually be made without  any significant difference in the final product.</a:t>
            </a:r>
          </a:p>
          <a:p>
            <a:pPr>
              <a:buFont typeface="Wingdings" pitchFamily="2" charset="2"/>
              <a:buNone/>
            </a:pPr>
            <a:endParaRPr lang="en-US" altLang="en-US" dirty="0" smtClean="0">
              <a:latin typeface="Times New Roman" pitchFamily="18" charset="0"/>
            </a:endParaRPr>
          </a:p>
        </p:txBody>
      </p:sp>
      <p:sp>
        <p:nvSpPr>
          <p:cNvPr id="6" name="Slide Number Placeholder 5"/>
          <p:cNvSpPr>
            <a:spLocks noGrp="1"/>
          </p:cNvSpPr>
          <p:nvPr>
            <p:ph type="sldNum" sz="quarter" idx="12"/>
          </p:nvPr>
        </p:nvSpPr>
        <p:spPr/>
        <p:txBody>
          <a:bodyPr/>
          <a:lstStyle/>
          <a:p>
            <a:pPr>
              <a:defRPr/>
            </a:pPr>
            <a:fld id="{14491A5A-F494-4B66-837A-9215B0185DE6}" type="slidenum">
              <a:rPr lang="en-US" smtClean="0"/>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sz="3600" b="1" dirty="0" smtClean="0">
                <a:latin typeface="Arial" panose="020B0604020202020204" pitchFamily="34" charset="0"/>
                <a:cs typeface="Arial" panose="020B0604020202020204" pitchFamily="34" charset="0"/>
              </a:rPr>
              <a:t>Changing Ingredients, contd.</a:t>
            </a:r>
          </a:p>
        </p:txBody>
      </p:sp>
      <p:sp>
        <p:nvSpPr>
          <p:cNvPr id="6" name="Slide Number Placeholder 5"/>
          <p:cNvSpPr>
            <a:spLocks noGrp="1"/>
          </p:cNvSpPr>
          <p:nvPr>
            <p:ph type="sldNum" sz="quarter" idx="12"/>
          </p:nvPr>
        </p:nvSpPr>
        <p:spPr/>
        <p:txBody>
          <a:bodyPr/>
          <a:lstStyle/>
          <a:p>
            <a:pPr>
              <a:defRPr/>
            </a:pPr>
            <a:fld id="{BD816443-DFBD-42E9-9088-2E7960E510B0}" type="slidenum">
              <a:rPr lang="en-US" smtClean="0"/>
              <a:pPr>
                <a:defRPr/>
              </a:pPr>
              <a:t>9</a:t>
            </a:fld>
            <a:endParaRPr lang="en-US"/>
          </a:p>
        </p:txBody>
      </p:sp>
      <p:graphicFrame>
        <p:nvGraphicFramePr>
          <p:cNvPr id="13394" name="Group 82"/>
          <p:cNvGraphicFramePr>
            <a:graphicFrameLocks noGrp="1"/>
          </p:cNvGraphicFramePr>
          <p:nvPr>
            <p:ph sz="half" idx="1"/>
          </p:nvPr>
        </p:nvGraphicFramePr>
        <p:xfrm>
          <a:off x="533400" y="1905000"/>
          <a:ext cx="8153400" cy="4343402"/>
        </p:xfrm>
        <a:graphic>
          <a:graphicData uri="http://schemas.openxmlformats.org/drawingml/2006/table">
            <a:tbl>
              <a:tblPr/>
              <a:tblGrid>
                <a:gridCol w="4075113"/>
                <a:gridCol w="4078287"/>
              </a:tblGrid>
              <a:tr h="431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Times New Roman" pitchFamily="18" charset="0"/>
                          <a:cs typeface="Times New Roman" pitchFamily="18" charset="0"/>
                        </a:rPr>
                        <a:t>INGREDIENT</a:t>
                      </a:r>
                    </a:p>
                  </a:txBody>
                  <a:tcPr horzOverflow="overflow">
                    <a:lnL w="381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Tahoma" pitchFamily="34" charset="0"/>
                          <a:cs typeface="Times New Roman" pitchFamily="18" charset="0"/>
                        </a:rPr>
                        <a:t>SUBSTITUTION</a:t>
                      </a:r>
                    </a:p>
                  </a:txBody>
                  <a:tcPr horzOverflow="overflow">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2921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Times New Roman" pitchFamily="18" charset="0"/>
                          <a:cs typeface="Times New Roman" pitchFamily="18" charset="0"/>
                        </a:rPr>
                        <a:t>1 c. cake flour</a:t>
                      </a:r>
                    </a:p>
                  </a:txBody>
                  <a:tcPr horzOverflow="overflow">
                    <a:lnL w="381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D5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Times New Roman" pitchFamily="18" charset="0"/>
                          <a:cs typeface="Times New Roman" pitchFamily="18" charset="0"/>
                        </a:rPr>
                        <a:t>1 c. – 2 Tbsp. (7/8 c.) all-purpose flour</a:t>
                      </a:r>
                    </a:p>
                  </a:txBody>
                  <a:tcPr horzOverflow="overflow">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D5DE"/>
                    </a:solidFill>
                  </a:tcPr>
                </a:tc>
              </a:tr>
              <a:tr h="2905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Times New Roman" pitchFamily="18" charset="0"/>
                          <a:cs typeface="Times New Roman" pitchFamily="18" charset="0"/>
                        </a:rPr>
                        <a:t>1 c. </a:t>
                      </a:r>
                      <a:r>
                        <a:rPr kumimoji="0" lang="en-US" sz="1000" b="0" i="0" u="none" strike="noStrike" cap="none" normalizeH="0" baseline="0" smtClean="0">
                          <a:ln>
                            <a:noFill/>
                          </a:ln>
                          <a:solidFill>
                            <a:srgbClr val="000000"/>
                          </a:solidFill>
                          <a:effectLst/>
                          <a:latin typeface="Times New Roman" pitchFamily="18" charset="0"/>
                          <a:cs typeface="Times New Roman" pitchFamily="18" charset="0"/>
                        </a:rPr>
                        <a:t>self-rising flour</a:t>
                      </a:r>
                    </a:p>
                  </a:txBody>
                  <a:tcPr horzOverflow="overflow">
                    <a:lnL w="381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EB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Times New Roman" pitchFamily="18" charset="0"/>
                          <a:cs typeface="Times New Roman" pitchFamily="18" charset="0"/>
                        </a:rPr>
                        <a:t>1 c. all-purpose flour + 1 tsp. baking powder + ½ tsp. salt</a:t>
                      </a:r>
                    </a:p>
                  </a:txBody>
                  <a:tcPr horzOverflow="overflow">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EBEF"/>
                    </a:solidFill>
                  </a:tcPr>
                </a:tc>
              </a:tr>
              <a:tr h="4794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Times New Roman" pitchFamily="18" charset="0"/>
                          <a:cs typeface="Times New Roman" pitchFamily="18" charset="0"/>
                        </a:rPr>
                        <a:t>1 c. buttermilk</a:t>
                      </a:r>
                    </a:p>
                  </a:txBody>
                  <a:tcPr horzOverflow="overflow">
                    <a:lnL w="381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D5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Times New Roman" pitchFamily="18" charset="0"/>
                          <a:cs typeface="Times New Roman" pitchFamily="18" charset="0"/>
                        </a:rPr>
                        <a:t>1 Tbsp. lemon juice or vinegar + enough milk to equal 1 c.</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Times New Roman" pitchFamily="18" charset="0"/>
                          <a:cs typeface="Times New Roman" pitchFamily="18" charset="0"/>
                        </a:rPr>
                        <a:t>(Stir and allow mixture to stand several minutes before using.)</a:t>
                      </a:r>
                    </a:p>
                  </a:txBody>
                  <a:tcPr horzOverflow="overflow">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D5DE"/>
                    </a:solidFill>
                  </a:tcPr>
                </a:tc>
              </a:tr>
              <a:tr h="2921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Times New Roman" pitchFamily="18" charset="0"/>
                          <a:cs typeface="Times New Roman" pitchFamily="18" charset="0"/>
                        </a:rPr>
                        <a:t>1 large egg</a:t>
                      </a:r>
                    </a:p>
                  </a:txBody>
                  <a:tcPr horzOverflow="overflow">
                    <a:lnL w="381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EB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Times New Roman" pitchFamily="18" charset="0"/>
                          <a:cs typeface="Times New Roman" pitchFamily="18" charset="0"/>
                        </a:rPr>
                        <a:t>2 egg whites</a:t>
                      </a:r>
                    </a:p>
                  </a:txBody>
                  <a:tcPr horzOverflow="overflow">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EBEF"/>
                    </a:solidFill>
                  </a:tcPr>
                </a:tc>
              </a:tr>
              <a:tr h="2921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Times New Roman" pitchFamily="18" charset="0"/>
                          <a:cs typeface="Times New Roman" pitchFamily="18" charset="0"/>
                        </a:rPr>
                        <a:t>1 Tbsp. cornstarch</a:t>
                      </a:r>
                    </a:p>
                  </a:txBody>
                  <a:tcPr horzOverflow="overflow">
                    <a:lnL w="381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D5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Times New Roman" pitchFamily="18" charset="0"/>
                          <a:cs typeface="Times New Roman" pitchFamily="18" charset="0"/>
                        </a:rPr>
                        <a:t>2 Tbsp. all-purpose flour</a:t>
                      </a:r>
                    </a:p>
                  </a:txBody>
                  <a:tcPr horzOverflow="overflow">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D5DE"/>
                    </a:solidFill>
                  </a:tcPr>
                </a:tc>
              </a:tr>
              <a:tr h="2936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Times New Roman" pitchFamily="18" charset="0"/>
                          <a:cs typeface="Times New Roman" pitchFamily="18" charset="0"/>
                        </a:rPr>
                        <a:t>1 c. corn syrup</a:t>
                      </a:r>
                    </a:p>
                  </a:txBody>
                  <a:tcPr horzOverflow="overflow">
                    <a:lnL w="381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EB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Times New Roman" pitchFamily="18" charset="0"/>
                          <a:cs typeface="Times New Roman" pitchFamily="18" charset="0"/>
                        </a:rPr>
                        <a:t>1 ¼ c. sugar + ¼ c. liquid used in recipe</a:t>
                      </a:r>
                    </a:p>
                  </a:txBody>
                  <a:tcPr horzOverflow="overflow">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EBEF"/>
                    </a:solidFill>
                  </a:tcPr>
                </a:tc>
              </a:tr>
              <a:tr h="4778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Times New Roman" pitchFamily="18" charset="0"/>
                          <a:cs typeface="Times New Roman" pitchFamily="18" charset="0"/>
                        </a:rPr>
                        <a:t>1 oz. unsweetened baking chocolate</a:t>
                      </a:r>
                    </a:p>
                  </a:txBody>
                  <a:tcPr horzOverflow="overflow">
                    <a:lnL w="381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D5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Times New Roman" pitchFamily="18" charset="0"/>
                          <a:cs typeface="Times New Roman" pitchFamily="18" charset="0"/>
                        </a:rPr>
                        <a:t>3 Tbsp. unsweetened cocoa + 1 Tbsp. butter, margarine, or vegetable oil</a:t>
                      </a:r>
                    </a:p>
                  </a:txBody>
                  <a:tcPr horzOverflow="overflow">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D5DE"/>
                    </a:solidFill>
                  </a:tcPr>
                </a:tc>
              </a:tr>
              <a:tr h="4778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Times New Roman" pitchFamily="18" charset="0"/>
                          <a:cs typeface="Times New Roman" pitchFamily="18" charset="0"/>
                        </a:rPr>
                        <a:t>1 2/3 oz. semisweet chocolate</a:t>
                      </a:r>
                    </a:p>
                  </a:txBody>
                  <a:tcPr horzOverflow="overflow">
                    <a:lnL w="381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EB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Times New Roman" pitchFamily="18" charset="0"/>
                          <a:cs typeface="Times New Roman" pitchFamily="18" charset="0"/>
                        </a:rPr>
                        <a:t>1 oz. unsweetened chocolate + 4 tsp. sugar </a:t>
                      </a:r>
                      <a:r>
                        <a:rPr kumimoji="0" lang="en-US" sz="1000" b="1" i="0" u="none" strike="noStrike" cap="none" normalizeH="0" baseline="0" smtClean="0">
                          <a:ln>
                            <a:noFill/>
                          </a:ln>
                          <a:solidFill>
                            <a:srgbClr val="000000"/>
                          </a:solidFill>
                          <a:effectLst/>
                          <a:latin typeface="Times New Roman" pitchFamily="18" charset="0"/>
                          <a:cs typeface="Times New Roman" pitchFamily="18" charset="0"/>
                        </a:rPr>
                        <a:t>OR</a:t>
                      </a:r>
                      <a:r>
                        <a:rPr kumimoji="0" lang="en-US" sz="1000" b="0" i="0" u="none" strike="noStrike" cap="none" normalizeH="0" baseline="0" smtClean="0">
                          <a:ln>
                            <a:noFill/>
                          </a:ln>
                          <a:solidFill>
                            <a:srgbClr val="000000"/>
                          </a:solidFill>
                          <a:effectLst/>
                          <a:latin typeface="Times New Roman" pitchFamily="18" charset="0"/>
                          <a:cs typeface="Times New Roman" pitchFamily="18" charset="0"/>
                        </a:rPr>
                        <a:t> 1 oz. semisweet chocolate chips + 1 tsp. shortening</a:t>
                      </a:r>
                    </a:p>
                  </a:txBody>
                  <a:tcPr horzOverflow="overflow">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EBEF"/>
                    </a:solidFill>
                  </a:tcPr>
                </a:tc>
              </a:tr>
              <a:tr h="2921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Times New Roman" pitchFamily="18" charset="0"/>
                          <a:cs typeface="Times New Roman" pitchFamily="18" charset="0"/>
                        </a:rPr>
                        <a:t>1 tsp. dry mustard</a:t>
                      </a:r>
                    </a:p>
                  </a:txBody>
                  <a:tcPr horzOverflow="overflow">
                    <a:lnL w="381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D5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Times New Roman" pitchFamily="18" charset="0"/>
                          <a:cs typeface="Times New Roman" pitchFamily="18" charset="0"/>
                        </a:rPr>
                        <a:t>1 Tbsp. prepared mustard</a:t>
                      </a:r>
                    </a:p>
                  </a:txBody>
                  <a:tcPr horzOverflow="overflow">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D5DE"/>
                    </a:solidFill>
                  </a:tcPr>
                </a:tc>
              </a:tr>
              <a:tr h="2921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Times New Roman" pitchFamily="18" charset="0"/>
                          <a:cs typeface="Times New Roman" pitchFamily="18" charset="0"/>
                        </a:rPr>
                        <a:t>1 clove garlic</a:t>
                      </a:r>
                    </a:p>
                  </a:txBody>
                  <a:tcPr horzOverflow="overflow">
                    <a:lnL w="381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EB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Times New Roman" pitchFamily="18" charset="0"/>
                          <a:cs typeface="Times New Roman" pitchFamily="18" charset="0"/>
                        </a:rPr>
                        <a:t>1/8 tsp. garlic powder</a:t>
                      </a:r>
                    </a:p>
                  </a:txBody>
                  <a:tcPr horzOverflow="overflow">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EBEF"/>
                    </a:solidFill>
                  </a:tcPr>
                </a:tc>
              </a:tr>
              <a:tr h="431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Times New Roman" pitchFamily="18" charset="0"/>
                          <a:cs typeface="Times New Roman" pitchFamily="18" charset="0"/>
                        </a:rPr>
                        <a:t>1 Tbsp. chopped fresh herb</a:t>
                      </a:r>
                    </a:p>
                  </a:txBody>
                  <a:tcPr horzOverflow="overflow">
                    <a:lnL w="381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EAD5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Times New Roman" pitchFamily="18" charset="0"/>
                          <a:cs typeface="Times New Roman" pitchFamily="18" charset="0"/>
                        </a:rPr>
                        <a:t>1 tsp. chopped dried herb</a:t>
                      </a:r>
                    </a:p>
                  </a:txBody>
                  <a:tcPr horzOverflow="overflow">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EAD5DE"/>
                    </a:solidFill>
                  </a:tcPr>
                </a:tc>
              </a:tr>
            </a:tbl>
          </a:graphicData>
        </a:graphic>
      </p:graphicFrame>
    </p:spTree>
  </p:cSld>
  <p:clrMapOvr>
    <a:masterClrMapping/>
  </p:clrMapOvr>
</p:sld>
</file>

<file path=ppt/theme/theme1.xml><?xml version="1.0" encoding="utf-8"?>
<a:theme xmlns:a="http://schemas.openxmlformats.org/drawingml/2006/main" name="Blends">
  <a:themeElements>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fontScheme name="Blends">
      <a:majorFont>
        <a:latin typeface="Tahoma"/>
        <a:ea typeface=""/>
        <a:cs typeface="Times New Roman"/>
      </a:majorFont>
      <a:minorFont>
        <a:latin typeface="Tahoma"/>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Times New Roman" pitchFamily="18"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1009</TotalTime>
  <Words>905</Words>
  <Application>Microsoft Office PowerPoint</Application>
  <PresentationFormat>On-screen Show (4:3)</PresentationFormat>
  <Paragraphs>133</Paragraphs>
  <Slides>9</Slides>
  <Notes>7</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Blends</vt:lpstr>
      <vt:lpstr> ADJUSTING RECIPES</vt:lpstr>
      <vt:lpstr>Increasing or Decreasing a Recipe Yield</vt:lpstr>
      <vt:lpstr>Increasing or Decreasing a Recipe Yield</vt:lpstr>
      <vt:lpstr>Increasing or Decreasing a Recipe Yield, contd.</vt:lpstr>
      <vt:lpstr>Increasing or Decreasing a Recipe Yield, contd.</vt:lpstr>
      <vt:lpstr>Changing Ingredients</vt:lpstr>
      <vt:lpstr>Changing Ingredients, contd.</vt:lpstr>
      <vt:lpstr>Changing Ingredients, contd.</vt:lpstr>
      <vt:lpstr>Changing Ingredients, contd.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THE SLIDE SET</dc:title>
  <dc:creator>teeter</dc:creator>
  <cp:lastModifiedBy>teeter</cp:lastModifiedBy>
  <cp:revision>176</cp:revision>
  <cp:lastPrinted>1601-01-01T00:00:00Z</cp:lastPrinted>
  <dcterms:created xsi:type="dcterms:W3CDTF">2007-02-12T16:16:13Z</dcterms:created>
  <dcterms:modified xsi:type="dcterms:W3CDTF">2017-04-29T04:14:01Z</dcterms:modified>
</cp:coreProperties>
</file>