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278" r:id="rId3"/>
    <p:sldId id="279" r:id="rId4"/>
    <p:sldId id="281" r:id="rId5"/>
    <p:sldId id="282" r:id="rId6"/>
    <p:sldId id="290" r:id="rId7"/>
    <p:sldId id="283" r:id="rId8"/>
    <p:sldId id="284" r:id="rId9"/>
    <p:sldId id="285" r:id="rId10"/>
    <p:sldId id="287" r:id="rId11"/>
    <p:sldId id="288" r:id="rId12"/>
    <p:sldId id="289" r:id="rId13"/>
    <p:sldId id="276" r:id="rId1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89247" autoAdjust="0"/>
  </p:normalViewPr>
  <p:slideViewPr>
    <p:cSldViewPr>
      <p:cViewPr>
        <p:scale>
          <a:sx n="75" d="100"/>
          <a:sy n="75" d="100"/>
        </p:scale>
        <p:origin x="-1651" y="-1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89730" tIns="44865" rIns="89730" bIns="44865"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89730" tIns="44865" rIns="89730" bIns="44865" rtlCol="0"/>
          <a:lstStyle>
            <a:lvl1pPr algn="r">
              <a:defRPr sz="1200">
                <a:latin typeface="Arial" charset="0"/>
                <a:cs typeface="+mn-cs"/>
              </a:defRPr>
            </a:lvl1pPr>
          </a:lstStyle>
          <a:p>
            <a:pPr>
              <a:defRPr/>
            </a:pPr>
            <a:fld id="{43A1A0BA-DFFA-4E34-85B4-8A48B664D93D}" type="datetimeFigureOut">
              <a:rPr lang="en-US"/>
              <a:pPr>
                <a:defRPr/>
              </a:pPr>
              <a:t>2/16/2017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89730" tIns="44865" rIns="89730" bIns="44865"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89730" tIns="44865" rIns="89730" bIns="44865" rtlCol="0" anchor="b"/>
          <a:lstStyle>
            <a:lvl1pPr algn="r">
              <a:defRPr sz="1200">
                <a:latin typeface="Arial" charset="0"/>
                <a:cs typeface="+mn-cs"/>
              </a:defRPr>
            </a:lvl1pPr>
          </a:lstStyle>
          <a:p>
            <a:pPr>
              <a:defRPr/>
            </a:pPr>
            <a:fld id="{3B9D2438-5B76-44DC-8282-2F987CB38B3A}" type="slidenum">
              <a:rPr lang="en-US"/>
              <a:pPr>
                <a:defRPr/>
              </a:pPr>
              <a:t>‹#›</a:t>
            </a:fld>
            <a:endParaRPr lang="en-US"/>
          </a:p>
        </p:txBody>
      </p:sp>
    </p:spTree>
    <p:extLst>
      <p:ext uri="{BB962C8B-B14F-4D97-AF65-F5344CB8AC3E}">
        <p14:creationId xmlns:p14="http://schemas.microsoft.com/office/powerpoint/2010/main" val="2815928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2296" tIns="46149" rIns="92296" bIns="4614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2296" tIns="46149" rIns="92296" bIns="46149" rtlCol="0"/>
          <a:lstStyle>
            <a:lvl1pPr algn="r" fontAlgn="auto">
              <a:spcBef>
                <a:spcPts val="0"/>
              </a:spcBef>
              <a:spcAft>
                <a:spcPts val="0"/>
              </a:spcAft>
              <a:defRPr sz="1200">
                <a:latin typeface="+mn-lt"/>
                <a:cs typeface="+mn-cs"/>
              </a:defRPr>
            </a:lvl1pPr>
          </a:lstStyle>
          <a:p>
            <a:pPr>
              <a:defRPr/>
            </a:pPr>
            <a:fld id="{0ABF1775-06F2-4918-BA4A-ABDC92FF18A1}" type="datetimeFigureOut">
              <a:rPr lang="en-US"/>
              <a:pPr>
                <a:defRPr/>
              </a:pPr>
              <a:t>2/16/2017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96" tIns="46149" rIns="92296" bIns="46149"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wrap="square" lIns="92296" tIns="46149" rIns="92296" bIns="4614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2296" tIns="46149" rIns="92296" bIns="4614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2296" tIns="46149" rIns="92296" bIns="46149" rtlCol="0" anchor="b"/>
          <a:lstStyle>
            <a:lvl1pPr algn="r" fontAlgn="auto">
              <a:spcBef>
                <a:spcPts val="0"/>
              </a:spcBef>
              <a:spcAft>
                <a:spcPts val="0"/>
              </a:spcAft>
              <a:defRPr sz="1200">
                <a:latin typeface="+mn-lt"/>
                <a:cs typeface="+mn-cs"/>
              </a:defRPr>
            </a:lvl1pPr>
          </a:lstStyle>
          <a:p>
            <a:pPr>
              <a:defRPr/>
            </a:pPr>
            <a:fld id="{AA281B9C-19C0-4B3B-A1ED-B54ABA9683C2}" type="slidenum">
              <a:rPr lang="en-US"/>
              <a:pPr>
                <a:defRPr/>
              </a:pPr>
              <a:t>‹#›</a:t>
            </a:fld>
            <a:endParaRPr lang="en-US"/>
          </a:p>
        </p:txBody>
      </p:sp>
    </p:spTree>
    <p:extLst>
      <p:ext uri="{BB962C8B-B14F-4D97-AF65-F5344CB8AC3E}">
        <p14:creationId xmlns:p14="http://schemas.microsoft.com/office/powerpoint/2010/main" val="5408329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There are many ways to set the table, depending on the occasion, the style of service, the size of the table and the menu.</a:t>
            </a:r>
          </a:p>
        </p:txBody>
      </p:sp>
      <p:sp>
        <p:nvSpPr>
          <p:cNvPr id="4" name="Slide Number Placeholder 3"/>
          <p:cNvSpPr>
            <a:spLocks noGrp="1"/>
          </p:cNvSpPr>
          <p:nvPr>
            <p:ph type="sldNum" sz="quarter" idx="5"/>
          </p:nvPr>
        </p:nvSpPr>
        <p:spPr/>
        <p:txBody>
          <a:bodyPr/>
          <a:lstStyle/>
          <a:p>
            <a:pPr>
              <a:defRPr/>
            </a:pPr>
            <a:fld id="{76756566-8EC4-4D65-B4BA-D5A3F6BD41C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classifications of table appointments includes the classifications of Dinnerware, Flatware, Beverageware and Holloware.   The Cover includes the table linen,  the dinnerware, flatware and beverageware.</a:t>
            </a:r>
          </a:p>
          <a:p>
            <a:pPr eaLnBrk="1" hangingPunct="1"/>
            <a:endParaRPr lang="en-US" altLang="en-US" smtClean="0"/>
          </a:p>
          <a:p>
            <a:pPr eaLnBrk="1" hangingPunct="1"/>
            <a:r>
              <a:rPr lang="en-US" altLang="en-US" smtClean="0"/>
              <a:t>Holloware are the serving dishes.  They are not part of the cover.</a:t>
            </a:r>
          </a:p>
        </p:txBody>
      </p:sp>
      <p:sp>
        <p:nvSpPr>
          <p:cNvPr id="4" name="Slide Number Placeholder 3"/>
          <p:cNvSpPr>
            <a:spLocks noGrp="1"/>
          </p:cNvSpPr>
          <p:nvPr>
            <p:ph type="sldNum" sz="quarter" idx="5"/>
          </p:nvPr>
        </p:nvSpPr>
        <p:spPr/>
        <p:txBody>
          <a:bodyPr/>
          <a:lstStyle/>
          <a:p>
            <a:pPr>
              <a:defRPr/>
            </a:pPr>
            <a:fld id="{5E88DF36-5FC7-4052-9879-358FC5344B3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Crisply ironed linen or easy care cotton blend fabrics are used for table linens.  Less formal occasions may use paper table clothes, placemats and napkins.</a:t>
            </a:r>
          </a:p>
        </p:txBody>
      </p:sp>
      <p:sp>
        <p:nvSpPr>
          <p:cNvPr id="4" name="Slide Number Placeholder 3"/>
          <p:cNvSpPr>
            <a:spLocks noGrp="1"/>
          </p:cNvSpPr>
          <p:nvPr>
            <p:ph type="sldNum" sz="quarter" idx="5"/>
          </p:nvPr>
        </p:nvSpPr>
        <p:spPr/>
        <p:txBody>
          <a:bodyPr/>
          <a:lstStyle/>
          <a:p>
            <a:pPr>
              <a:defRPr/>
            </a:pPr>
            <a:fld id="{ACD5B1EF-5BCE-406C-AB6E-28F15D57B14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center piece doesn’t have to always be placed in the center of the table.  There could be small arrangements placed diagonally at two corners of the table, or along the back side of a buffet table.  The centerpiece is nice but not necessary unless it is a very formal meal.</a:t>
            </a:r>
          </a:p>
        </p:txBody>
      </p:sp>
      <p:sp>
        <p:nvSpPr>
          <p:cNvPr id="4" name="Slide Number Placeholder 3"/>
          <p:cNvSpPr>
            <a:spLocks noGrp="1"/>
          </p:cNvSpPr>
          <p:nvPr>
            <p:ph type="sldNum" sz="quarter" idx="5"/>
          </p:nvPr>
        </p:nvSpPr>
        <p:spPr/>
        <p:txBody>
          <a:bodyPr/>
          <a:lstStyle/>
          <a:p>
            <a:pPr>
              <a:defRPr/>
            </a:pPr>
            <a:fld id="{888206C3-8ED9-4AE8-A697-D58E48B7D3D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What goes on the table depends on the menu and style of service. </a:t>
            </a:r>
          </a:p>
          <a:p>
            <a:pPr eaLnBrk="1" hangingPunct="1"/>
            <a:endParaRPr lang="en-US" altLang="en-US" smtClean="0"/>
          </a:p>
          <a:p>
            <a:pPr eaLnBrk="1" hangingPunct="1"/>
            <a:r>
              <a:rPr lang="en-US" altLang="en-US" smtClean="0"/>
              <a:t>The thumb is approximately 1 “ from the first joint to the end of the nail.</a:t>
            </a:r>
          </a:p>
          <a:p>
            <a:pPr eaLnBrk="1" hangingPunct="1"/>
            <a:endParaRPr lang="en-US" altLang="en-US" smtClean="0"/>
          </a:p>
          <a:p>
            <a:pPr eaLnBrk="1" hangingPunct="1"/>
            <a:r>
              <a:rPr lang="en-US" altLang="en-US" smtClean="0"/>
              <a:t>Flatware is placed in the order in which it is used.</a:t>
            </a:r>
          </a:p>
          <a:p>
            <a:pPr eaLnBrk="1" hangingPunct="1"/>
            <a:r>
              <a:rPr lang="en-US" altLang="en-US" smtClean="0"/>
              <a:t>To remember the fork goes on the left,  count the letter in fork = 4.  The word “Left” also has four letters, so fork and left go together..   Knife and spoon each have 5 letters,  the word “right” also has 5 letters, so the knife and spoon go to the right of the plate.</a:t>
            </a:r>
          </a:p>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2E188065-2551-4BF0-A09C-C3689D62B567}"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 service plate is used for more formal meals.  The appetizers,  soup, salad, and other first courses are served on the service plate. The waiter removes the service plate just before placing the dinner plate for the main course.</a:t>
            </a:r>
          </a:p>
          <a:p>
            <a:pPr eaLnBrk="1" hangingPunct="1"/>
            <a:endParaRPr lang="en-US" altLang="en-US" smtClean="0"/>
          </a:p>
          <a:p>
            <a:pPr eaLnBrk="1" hangingPunct="1"/>
            <a:r>
              <a:rPr lang="en-US" altLang="en-US" smtClean="0"/>
              <a:t>Other dishes are added to the cover, depending on the menu and the formality of the meal.</a:t>
            </a:r>
          </a:p>
        </p:txBody>
      </p:sp>
      <p:sp>
        <p:nvSpPr>
          <p:cNvPr id="4" name="Slide Number Placeholder 3"/>
          <p:cNvSpPr>
            <a:spLocks noGrp="1"/>
          </p:cNvSpPr>
          <p:nvPr>
            <p:ph type="sldNum" sz="quarter" idx="5"/>
          </p:nvPr>
        </p:nvSpPr>
        <p:spPr/>
        <p:txBody>
          <a:bodyPr/>
          <a:lstStyle/>
          <a:p>
            <a:pPr>
              <a:defRPr/>
            </a:pPr>
            <a:fld id="{398CC351-8E3D-43E1-A98B-194FF117F81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If a salad will be served before the main course,  the small fork is left of the large fork.  If the salad is served with the main course, a salad fork is not necessary.  If the small fork is intended for a dessert, it will be between the dinner plate and the large fork.  If there is a large spoon at the far right, it is intended for a soup course.  There is a spoon for stirring coffee, and another small spoon may be provided for a dessert.  The spoons are always to the right of the knife – even the dessert spoon.</a:t>
            </a:r>
          </a:p>
        </p:txBody>
      </p:sp>
      <p:sp>
        <p:nvSpPr>
          <p:cNvPr id="4" name="Slide Number Placeholder 3"/>
          <p:cNvSpPr>
            <a:spLocks noGrp="1"/>
          </p:cNvSpPr>
          <p:nvPr>
            <p:ph type="sldNum" sz="quarter" idx="5"/>
          </p:nvPr>
        </p:nvSpPr>
        <p:spPr/>
        <p:txBody>
          <a:bodyPr/>
          <a:lstStyle/>
          <a:p>
            <a:pPr>
              <a:defRPr/>
            </a:pPr>
            <a:fld id="{35F81435-7ABC-4CA1-B559-10FD99F2817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grpSp>
      <p:sp>
        <p:nvSpPr>
          <p:cNvPr id="4404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4404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1C727DA5-9FD7-4214-9D19-040AA26F04DE}" type="datetime1">
              <a:rPr lang="en-US" smtClean="0"/>
              <a:t>2/16/2017</a:t>
            </a:fld>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smtClean="0"/>
              <a:t>3.01E Table Setting</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FB105707-364C-44BB-BD9A-19F8C72C2898}" type="slidenum">
              <a:rPr lang="en-US"/>
              <a:pPr>
                <a:defRPr/>
              </a:pPr>
              <a:t>‹#›</a:t>
            </a:fld>
            <a:endParaRPr lang="en-US"/>
          </a:p>
        </p:txBody>
      </p:sp>
    </p:spTree>
    <p:extLst>
      <p:ext uri="{BB962C8B-B14F-4D97-AF65-F5344CB8AC3E}">
        <p14:creationId xmlns:p14="http://schemas.microsoft.com/office/powerpoint/2010/main" val="3097582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0EA99D82-C5A2-4BD0-B199-77B556188313}" type="datetime1">
              <a:rPr lang="en-US" smtClean="0"/>
              <a:t>2/16/2017</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C205892-1B03-4964-BBF0-B0807909FD88}" type="slidenum">
              <a:rPr lang="en-US"/>
              <a:pPr>
                <a:defRPr/>
              </a:pPr>
              <a:t>‹#›</a:t>
            </a:fld>
            <a:endParaRPr lang="en-US"/>
          </a:p>
        </p:txBody>
      </p:sp>
    </p:spTree>
    <p:extLst>
      <p:ext uri="{BB962C8B-B14F-4D97-AF65-F5344CB8AC3E}">
        <p14:creationId xmlns:p14="http://schemas.microsoft.com/office/powerpoint/2010/main" val="209962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CA8B1A99-6058-421F-82BB-8ECD210BD854}" type="datetime1">
              <a:rPr lang="en-US" smtClean="0"/>
              <a:t>2/16/2017</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580D2B4-E6E1-4E30-9FDE-5553D15D32DA}" type="slidenum">
              <a:rPr lang="en-US"/>
              <a:pPr>
                <a:defRPr/>
              </a:pPr>
              <a:t>‹#›</a:t>
            </a:fld>
            <a:endParaRPr lang="en-US"/>
          </a:p>
        </p:txBody>
      </p:sp>
    </p:spTree>
    <p:extLst>
      <p:ext uri="{BB962C8B-B14F-4D97-AF65-F5344CB8AC3E}">
        <p14:creationId xmlns:p14="http://schemas.microsoft.com/office/powerpoint/2010/main" val="282988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84B48902-B088-47A7-ADB2-DC72E62FCFCF}" type="datetime1">
              <a:rPr lang="en-US" smtClean="0"/>
              <a:t>2/16/2017</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E02D491-B77B-4FA2-8D0A-3F03B3C4DF43}" type="slidenum">
              <a:rPr lang="en-US"/>
              <a:pPr>
                <a:defRPr/>
              </a:pPr>
              <a:t>‹#›</a:t>
            </a:fld>
            <a:endParaRPr lang="en-US"/>
          </a:p>
        </p:txBody>
      </p:sp>
    </p:spTree>
    <p:extLst>
      <p:ext uri="{BB962C8B-B14F-4D97-AF65-F5344CB8AC3E}">
        <p14:creationId xmlns:p14="http://schemas.microsoft.com/office/powerpoint/2010/main" val="3168130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5DC504B6-B507-43C2-924B-3E7FDAB95F70}" type="datetime1">
              <a:rPr lang="en-US" smtClean="0"/>
              <a:t>2/16/2017</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C92B03F-C723-4733-B0B1-B2DA2796788E}" type="slidenum">
              <a:rPr lang="en-US"/>
              <a:pPr>
                <a:defRPr/>
              </a:pPr>
              <a:t>‹#›</a:t>
            </a:fld>
            <a:endParaRPr lang="en-US"/>
          </a:p>
        </p:txBody>
      </p:sp>
    </p:spTree>
    <p:extLst>
      <p:ext uri="{BB962C8B-B14F-4D97-AF65-F5344CB8AC3E}">
        <p14:creationId xmlns:p14="http://schemas.microsoft.com/office/powerpoint/2010/main" val="5571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66630721-252B-4503-9565-76384709BD02}" type="datetime1">
              <a:rPr lang="en-US" smtClean="0"/>
              <a:t>2/16/2017</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1D913D3-A8C4-42BC-9E3B-4B74A00415A2}" type="slidenum">
              <a:rPr lang="en-US"/>
              <a:pPr>
                <a:defRPr/>
              </a:pPr>
              <a:t>‹#›</a:t>
            </a:fld>
            <a:endParaRPr lang="en-US"/>
          </a:p>
        </p:txBody>
      </p:sp>
    </p:spTree>
    <p:extLst>
      <p:ext uri="{BB962C8B-B14F-4D97-AF65-F5344CB8AC3E}">
        <p14:creationId xmlns:p14="http://schemas.microsoft.com/office/powerpoint/2010/main" val="270473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21732F0E-1B7B-45A1-8EC7-CBBDF74A942A}" type="datetime1">
              <a:rPr lang="en-US" smtClean="0"/>
              <a:t>2/16/2017</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799B093-0DE5-4715-87A2-7AF2485754FD}" type="slidenum">
              <a:rPr lang="en-US"/>
              <a:pPr>
                <a:defRPr/>
              </a:pPr>
              <a:t>‹#›</a:t>
            </a:fld>
            <a:endParaRPr lang="en-US"/>
          </a:p>
        </p:txBody>
      </p:sp>
    </p:spTree>
    <p:extLst>
      <p:ext uri="{BB962C8B-B14F-4D97-AF65-F5344CB8AC3E}">
        <p14:creationId xmlns:p14="http://schemas.microsoft.com/office/powerpoint/2010/main" val="64254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04A74BB9-3850-4299-8217-57B3C6792797}" type="datetime1">
              <a:rPr lang="en-US" smtClean="0"/>
              <a:t>2/16/2017</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21A0B53-2818-47A2-B8A2-212510DB0438}" type="slidenum">
              <a:rPr lang="en-US"/>
              <a:pPr>
                <a:defRPr/>
              </a:pPr>
              <a:t>‹#›</a:t>
            </a:fld>
            <a:endParaRPr lang="en-US"/>
          </a:p>
        </p:txBody>
      </p:sp>
    </p:spTree>
    <p:extLst>
      <p:ext uri="{BB962C8B-B14F-4D97-AF65-F5344CB8AC3E}">
        <p14:creationId xmlns:p14="http://schemas.microsoft.com/office/powerpoint/2010/main" val="224443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21925077-BDB6-47C5-BE57-C883755C9732}" type="datetime1">
              <a:rPr lang="en-US" smtClean="0"/>
              <a:t>2/16/2017</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2849E57-A678-4BE6-AAD5-F8790B31745B}" type="slidenum">
              <a:rPr lang="en-US"/>
              <a:pPr>
                <a:defRPr/>
              </a:pPr>
              <a:t>‹#›</a:t>
            </a:fld>
            <a:endParaRPr lang="en-US"/>
          </a:p>
        </p:txBody>
      </p:sp>
    </p:spTree>
    <p:extLst>
      <p:ext uri="{BB962C8B-B14F-4D97-AF65-F5344CB8AC3E}">
        <p14:creationId xmlns:p14="http://schemas.microsoft.com/office/powerpoint/2010/main" val="307953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97407807-52DB-49C6-8402-46758050413B}" type="datetime1">
              <a:rPr lang="en-US" smtClean="0"/>
              <a:t>2/16/2017</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2128A4E-37E1-4D97-B3AD-A435C254563D}" type="slidenum">
              <a:rPr lang="en-US"/>
              <a:pPr>
                <a:defRPr/>
              </a:pPr>
              <a:t>‹#›</a:t>
            </a:fld>
            <a:endParaRPr lang="en-US"/>
          </a:p>
        </p:txBody>
      </p:sp>
    </p:spTree>
    <p:extLst>
      <p:ext uri="{BB962C8B-B14F-4D97-AF65-F5344CB8AC3E}">
        <p14:creationId xmlns:p14="http://schemas.microsoft.com/office/powerpoint/2010/main" val="105274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CCEE1FF0-17F3-44EF-B780-98810A7BFBBC}" type="datetime1">
              <a:rPr lang="en-US" smtClean="0"/>
              <a:t>2/16/2017</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3.01E Table Setting</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FC714C2-B0D1-419C-9462-151609ABB684}" type="slidenum">
              <a:rPr lang="en-US"/>
              <a:pPr>
                <a:defRPr/>
              </a:pPr>
              <a:t>‹#›</a:t>
            </a:fld>
            <a:endParaRPr lang="en-US"/>
          </a:p>
        </p:txBody>
      </p:sp>
    </p:spTree>
    <p:extLst>
      <p:ext uri="{BB962C8B-B14F-4D97-AF65-F5344CB8AC3E}">
        <p14:creationId xmlns:p14="http://schemas.microsoft.com/office/powerpoint/2010/main" val="4021656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301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54B8ABC9-BC2E-4978-8C0F-E6C015CC6C20}" type="datetime1">
              <a:rPr lang="en-US" smtClean="0"/>
              <a:t>2/16/2017</a:t>
            </a:fld>
            <a:endParaRPr lang="en-US"/>
          </a:p>
        </p:txBody>
      </p:sp>
      <p:sp>
        <p:nvSpPr>
          <p:cNvPr id="4302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smtClean="0"/>
              <a:t>3.01E Table Setting</a:t>
            </a:r>
            <a:endParaRPr lang="en-US"/>
          </a:p>
        </p:txBody>
      </p:sp>
      <p:sp>
        <p:nvSpPr>
          <p:cNvPr id="4302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0B3579A5-307F-47B2-B580-82DE57F508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914400" y="762000"/>
            <a:ext cx="4267200" cy="1470025"/>
          </a:xfrm>
        </p:spPr>
        <p:txBody>
          <a:bodyPr anchor="ct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b="1" dirty="0" smtClean="0"/>
              <a:t>Table </a:t>
            </a:r>
            <a:r>
              <a:rPr lang="en-US" altLang="en-US" b="1" dirty="0" smtClean="0"/>
              <a:t>Setting</a:t>
            </a:r>
            <a:r>
              <a:rPr lang="en-US" altLang="en-US" dirty="0" smtClean="0"/>
              <a:t/>
            </a:r>
            <a:br>
              <a:rPr lang="en-US" altLang="en-US" dirty="0" smtClean="0"/>
            </a:br>
            <a:r>
              <a:rPr lang="en-US" altLang="en-US" dirty="0" smtClean="0"/>
              <a:t/>
            </a:r>
            <a:br>
              <a:rPr lang="en-US" altLang="en-US" dirty="0" smtClean="0"/>
            </a:br>
            <a:r>
              <a:rPr lang="en-US" altLang="en-US" dirty="0" smtClean="0"/>
              <a:t>Tables are set for convenience and beauty</a:t>
            </a:r>
          </a:p>
        </p:txBody>
      </p:sp>
      <p:pic>
        <p:nvPicPr>
          <p:cNvPr id="3075" name="Picture 21" descr="d:\data\My Pictures\Microsoft Clip Organizer\j040014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838200"/>
            <a:ext cx="3376613" cy="506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E2F77FE7-D0CF-4575-945D-6F2A87259F97}" type="slidenum">
              <a:rPr lang="en-US" sz="1200">
                <a:solidFill>
                  <a:schemeClr val="tx1">
                    <a:tint val="75000"/>
                  </a:schemeClr>
                </a:solidFill>
                <a:latin typeface="+mn-lt"/>
                <a:cs typeface="+mn-cs"/>
              </a:rPr>
              <a:pPr fontAlgn="auto">
                <a:spcBef>
                  <a:spcPts val="0"/>
                </a:spcBef>
                <a:spcAft>
                  <a:spcPts val="0"/>
                </a:spcAft>
                <a:defRPr/>
              </a:pPr>
              <a:t>1</a:t>
            </a:fld>
            <a:endParaRPr lang="en-US" sz="1200">
              <a:solidFill>
                <a:schemeClr val="tx1">
                  <a:tint val="75000"/>
                </a:schemeClr>
              </a:solidFill>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143000" y="685800"/>
            <a:ext cx="7793038" cy="1462088"/>
          </a:xfrm>
        </p:spPr>
        <p:txBody>
          <a:bodyPr anchor="ctr"/>
          <a:lstStyle/>
          <a:p>
            <a:pPr eaLnBrk="1" hangingPunct="1"/>
            <a:r>
              <a:rPr lang="en-US" altLang="en-US" b="1" smtClean="0"/>
              <a:t>At More Formal Meals</a:t>
            </a:r>
          </a:p>
        </p:txBody>
      </p:sp>
      <p:sp>
        <p:nvSpPr>
          <p:cNvPr id="12291" name="Content Placeholder 2"/>
          <p:cNvSpPr>
            <a:spLocks noGrp="1"/>
          </p:cNvSpPr>
          <p:nvPr>
            <p:ph sz="half" idx="4294967295"/>
          </p:nvPr>
        </p:nvSpPr>
        <p:spPr>
          <a:xfrm>
            <a:off x="685800" y="2057400"/>
            <a:ext cx="3814763" cy="4114800"/>
          </a:xfrm>
        </p:spPr>
        <p:txBody>
          <a:bodyPr/>
          <a:lstStyle/>
          <a:p>
            <a:pPr eaLnBrk="1" hangingPunct="1"/>
            <a:r>
              <a:rPr lang="en-US" altLang="en-US" sz="2800" smtClean="0"/>
              <a:t>Place the salad plate to the left of the dinner plate. </a:t>
            </a:r>
          </a:p>
          <a:p>
            <a:pPr eaLnBrk="1" hangingPunct="1"/>
            <a:r>
              <a:rPr lang="en-US" altLang="en-US" sz="2800" smtClean="0"/>
              <a:t>Place the bread and butter plate just above the salad plate, between the salad and dinner plates.</a:t>
            </a:r>
          </a:p>
        </p:txBody>
      </p:sp>
      <p:sp>
        <p:nvSpPr>
          <p:cNvPr id="6" name="Slide Number Placeholder 5"/>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2091A013-C20F-49DC-A250-561C8F05234A}" type="slidenum">
              <a:rPr lang="en-US" sz="1200">
                <a:solidFill>
                  <a:schemeClr val="tx1">
                    <a:tint val="75000"/>
                  </a:schemeClr>
                </a:solidFill>
                <a:latin typeface="+mn-lt"/>
                <a:cs typeface="+mn-cs"/>
              </a:rPr>
              <a:pPr fontAlgn="auto">
                <a:spcBef>
                  <a:spcPts val="0"/>
                </a:spcBef>
                <a:spcAft>
                  <a:spcPts val="0"/>
                </a:spcAft>
                <a:defRPr/>
              </a:pPr>
              <a:t>10</a:t>
            </a:fld>
            <a:endParaRPr lang="en-US" sz="1200">
              <a:solidFill>
                <a:schemeClr val="tx1">
                  <a:tint val="75000"/>
                </a:schemeClr>
              </a:solidFill>
              <a:latin typeface="+mn-lt"/>
              <a:cs typeface="+mn-cs"/>
            </a:endParaRPr>
          </a:p>
        </p:txBody>
      </p:sp>
      <p:pic>
        <p:nvPicPr>
          <p:cNvPr id="1229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209800"/>
            <a:ext cx="391636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143000" y="762000"/>
            <a:ext cx="7793038" cy="1462088"/>
          </a:xfrm>
        </p:spPr>
        <p:txBody>
          <a:bodyPr anchor="ctr"/>
          <a:lstStyle/>
          <a:p>
            <a:pPr eaLnBrk="1" hangingPunct="1"/>
            <a:r>
              <a:rPr lang="en-US" altLang="en-US" b="1" smtClean="0"/>
              <a:t>Service Pieces</a:t>
            </a:r>
          </a:p>
        </p:txBody>
      </p:sp>
      <p:sp>
        <p:nvSpPr>
          <p:cNvPr id="13315" name="Content Placeholder 2"/>
          <p:cNvSpPr>
            <a:spLocks noGrp="1"/>
          </p:cNvSpPr>
          <p:nvPr>
            <p:ph sz="half" idx="4294967295"/>
          </p:nvPr>
        </p:nvSpPr>
        <p:spPr>
          <a:xfrm>
            <a:off x="762000" y="2133600"/>
            <a:ext cx="3814763" cy="4114800"/>
          </a:xfrm>
        </p:spPr>
        <p:txBody>
          <a:bodyPr/>
          <a:lstStyle/>
          <a:p>
            <a:pPr eaLnBrk="1" hangingPunct="1"/>
            <a:r>
              <a:rPr lang="en-US" altLang="en-US" sz="2800" smtClean="0"/>
              <a:t>Place the serving utensil on the table at the right side of a dish to be passed.</a:t>
            </a:r>
          </a:p>
          <a:p>
            <a:pPr eaLnBrk="1" hangingPunct="1"/>
            <a:r>
              <a:rPr lang="en-US" altLang="en-US" sz="2800" smtClean="0"/>
              <a:t>If there are two serving utensils, place the “helper” utensil on the left and the main utensil on the right.</a:t>
            </a:r>
          </a:p>
        </p:txBody>
      </p:sp>
      <p:sp>
        <p:nvSpPr>
          <p:cNvPr id="6" name="Slide Number Placeholder 5"/>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92AD5998-98CE-4F1F-A6A6-2114695A82B9}" type="slidenum">
              <a:rPr lang="en-US" sz="1200">
                <a:solidFill>
                  <a:schemeClr val="tx1">
                    <a:tint val="75000"/>
                  </a:schemeClr>
                </a:solidFill>
                <a:latin typeface="+mn-lt"/>
                <a:cs typeface="+mn-cs"/>
              </a:rPr>
              <a:pPr fontAlgn="auto">
                <a:spcBef>
                  <a:spcPts val="0"/>
                </a:spcBef>
                <a:spcAft>
                  <a:spcPts val="0"/>
                </a:spcAft>
                <a:defRPr/>
              </a:pPr>
              <a:t>11</a:t>
            </a:fld>
            <a:endParaRPr lang="en-US" sz="1200">
              <a:solidFill>
                <a:schemeClr val="tx1">
                  <a:tint val="75000"/>
                </a:schemeClr>
              </a:solidFill>
              <a:latin typeface="+mn-lt"/>
              <a:cs typeface="+mn-cs"/>
            </a:endParaRPr>
          </a:p>
        </p:txBody>
      </p:sp>
      <p:pic>
        <p:nvPicPr>
          <p:cNvPr id="13317"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5140325" y="2565400"/>
            <a:ext cx="3814763" cy="3019425"/>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7" descr="d:\data\My Pictures\Microsoft Clip Organizer\j04117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209800"/>
            <a:ext cx="2068513"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idx="4294967295"/>
          </p:nvPr>
        </p:nvSpPr>
        <p:spPr>
          <a:xfrm>
            <a:off x="1219200" y="685800"/>
            <a:ext cx="5591175" cy="1462088"/>
          </a:xfrm>
        </p:spPr>
        <p:txBody>
          <a:bodyPr anchor="ctr"/>
          <a:lstStyle/>
          <a:p>
            <a:pPr eaLnBrk="1" hangingPunct="1"/>
            <a:r>
              <a:rPr lang="en-US" altLang="en-US" b="1" smtClean="0"/>
              <a:t>Details</a:t>
            </a:r>
          </a:p>
        </p:txBody>
      </p:sp>
      <p:sp>
        <p:nvSpPr>
          <p:cNvPr id="14340" name="Content Placeholder 3"/>
          <p:cNvSpPr>
            <a:spLocks noGrp="1"/>
          </p:cNvSpPr>
          <p:nvPr>
            <p:ph sz="half" idx="4294967295"/>
          </p:nvPr>
        </p:nvSpPr>
        <p:spPr>
          <a:xfrm>
            <a:off x="2895600" y="2286000"/>
            <a:ext cx="6096000" cy="4724400"/>
          </a:xfrm>
        </p:spPr>
        <p:txBody>
          <a:bodyPr/>
          <a:lstStyle/>
          <a:p>
            <a:pPr eaLnBrk="1" hangingPunct="1"/>
            <a:r>
              <a:rPr lang="en-US" altLang="en-US" sz="2800" smtClean="0"/>
              <a:t>Place the salt to the right of the pepper when placing it on the table.</a:t>
            </a:r>
          </a:p>
          <a:p>
            <a:pPr eaLnBrk="1" hangingPunct="1"/>
            <a:r>
              <a:rPr lang="en-US" altLang="en-US" sz="2800" smtClean="0"/>
              <a:t>Place the napkin beside the forks  if there is enough space, otherwise put the forks on top of the napkin. </a:t>
            </a:r>
          </a:p>
          <a:p>
            <a:pPr eaLnBrk="1" hangingPunct="1"/>
            <a:r>
              <a:rPr lang="en-US" altLang="en-US" sz="2800" smtClean="0"/>
              <a:t>The loose corner of the napkin should be beside the plate.</a:t>
            </a:r>
          </a:p>
          <a:p>
            <a:pPr eaLnBrk="1" hangingPunct="1"/>
            <a:endParaRPr lang="en-US" altLang="en-US" sz="2800" smtClean="0"/>
          </a:p>
          <a:p>
            <a:pPr eaLnBrk="1" hangingPunct="1"/>
            <a:endParaRPr lang="en-US" altLang="en-US" sz="2800" smtClean="0"/>
          </a:p>
        </p:txBody>
      </p:sp>
      <p:sp>
        <p:nvSpPr>
          <p:cNvPr id="6" name="Slide Number Placeholder 5"/>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C71261BC-EB69-429A-8BB2-F6E01F0E38C5}" type="slidenum">
              <a:rPr lang="en-US" sz="1200">
                <a:solidFill>
                  <a:schemeClr val="tx1">
                    <a:tint val="75000"/>
                  </a:schemeClr>
                </a:solidFill>
                <a:latin typeface="+mn-lt"/>
                <a:cs typeface="+mn-cs"/>
              </a:rPr>
              <a:pPr fontAlgn="auto">
                <a:spcBef>
                  <a:spcPts val="0"/>
                </a:spcBef>
                <a:spcAft>
                  <a:spcPts val="0"/>
                </a:spcAft>
                <a:defRPr/>
              </a:pPr>
              <a:t>12</a:t>
            </a:fld>
            <a:endParaRPr lang="en-US" sz="1200" dirty="0">
              <a:solidFill>
                <a:schemeClr val="tx1">
                  <a:tint val="75000"/>
                </a:schemeClr>
              </a:solidFill>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1143000" y="0"/>
            <a:ext cx="7793038" cy="1462088"/>
          </a:xfrm>
        </p:spPr>
        <p:txBody>
          <a:bodyPr anchor="ctr"/>
          <a:lstStyle/>
          <a:p>
            <a:pPr eaLnBrk="1" hangingPunct="1"/>
            <a:r>
              <a:rPr lang="en-US" altLang="en-US" smtClean="0"/>
              <a:t/>
            </a:r>
            <a:br>
              <a:rPr lang="en-US" altLang="en-US" smtClean="0"/>
            </a:br>
            <a:r>
              <a:rPr lang="en-US" altLang="en-US" b="1" smtClean="0"/>
              <a:t>Classifications of Table Appointments</a:t>
            </a:r>
          </a:p>
        </p:txBody>
      </p:sp>
      <p:sp>
        <p:nvSpPr>
          <p:cNvPr id="4" name="Slide Number Placeholder 3"/>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5EB932E8-F504-4283-9BC5-1C206CD42EFE}" type="slidenum">
              <a:rPr lang="en-US" sz="1200">
                <a:solidFill>
                  <a:schemeClr val="tx1">
                    <a:tint val="75000"/>
                  </a:schemeClr>
                </a:solidFill>
                <a:latin typeface="+mn-lt"/>
                <a:cs typeface="+mn-cs"/>
              </a:rPr>
              <a:pPr fontAlgn="auto">
                <a:spcBef>
                  <a:spcPts val="0"/>
                </a:spcBef>
                <a:spcAft>
                  <a:spcPts val="0"/>
                </a:spcAft>
                <a:defRPr/>
              </a:pPr>
              <a:t>13</a:t>
            </a:fld>
            <a:endParaRPr lang="en-US" sz="1200">
              <a:solidFill>
                <a:schemeClr val="tx1">
                  <a:tint val="75000"/>
                </a:schemeClr>
              </a:solidFill>
              <a:latin typeface="+mn-lt"/>
              <a:cs typeface="+mn-cs"/>
            </a:endParaRPr>
          </a:p>
        </p:txBody>
      </p:sp>
      <p:sp>
        <p:nvSpPr>
          <p:cNvPr id="15364" name="Content Placeholder 5"/>
          <p:cNvSpPr>
            <a:spLocks noGrp="1"/>
          </p:cNvSpPr>
          <p:nvPr>
            <p:ph idx="4294967295"/>
          </p:nvPr>
        </p:nvSpPr>
        <p:spPr/>
        <p:txBody>
          <a:bodyPr/>
          <a:lstStyle/>
          <a:p>
            <a:pPr eaLnBrk="1" hangingPunct="1"/>
            <a:endParaRPr lang="en-US" altLang="en-US" smtClean="0"/>
          </a:p>
          <a:p>
            <a:pPr eaLnBrk="1" hangingPunct="1"/>
            <a:r>
              <a:rPr lang="en-US" altLang="en-US" smtClean="0"/>
              <a:t>Dinnerware</a:t>
            </a:r>
          </a:p>
          <a:p>
            <a:pPr eaLnBrk="1" hangingPunct="1"/>
            <a:r>
              <a:rPr lang="en-US" altLang="en-US" smtClean="0"/>
              <a:t>Flatware</a:t>
            </a:r>
          </a:p>
          <a:p>
            <a:pPr eaLnBrk="1" hangingPunct="1"/>
            <a:r>
              <a:rPr lang="en-US" altLang="en-US" smtClean="0"/>
              <a:t>Beverageware</a:t>
            </a:r>
          </a:p>
          <a:p>
            <a:pPr eaLnBrk="1" hangingPunct="1"/>
            <a:r>
              <a:rPr lang="en-US" altLang="en-US" smtClean="0"/>
              <a:t>Holloware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43000" y="990600"/>
            <a:ext cx="7793038" cy="990600"/>
          </a:xfrm>
        </p:spPr>
        <p:txBody>
          <a:bodyPr anchor="ctr"/>
          <a:lstStyle/>
          <a:p>
            <a:pPr eaLnBrk="1" hangingPunct="1"/>
            <a:r>
              <a:rPr lang="en-US" altLang="en-US" b="1" smtClean="0"/>
              <a:t>Cover / table setting</a:t>
            </a:r>
            <a:endParaRPr lang="en-US" altLang="en-US" smtClean="0"/>
          </a:p>
        </p:txBody>
      </p:sp>
      <p:sp>
        <p:nvSpPr>
          <p:cNvPr id="4099" name="Content Placeholder 2"/>
          <p:cNvSpPr>
            <a:spLocks noGrp="1"/>
          </p:cNvSpPr>
          <p:nvPr>
            <p:ph idx="4294967295"/>
          </p:nvPr>
        </p:nvSpPr>
        <p:spPr>
          <a:xfrm>
            <a:off x="838200" y="2743200"/>
            <a:ext cx="8497888" cy="4114800"/>
          </a:xfrm>
        </p:spPr>
        <p:txBody>
          <a:bodyPr/>
          <a:lstStyle/>
          <a:p>
            <a:pPr eaLnBrk="1" hangingPunct="1">
              <a:buFont typeface="Wingdings" pitchFamily="2" charset="2"/>
              <a:buNone/>
            </a:pPr>
            <a:r>
              <a:rPr lang="en-US" altLang="en-US" smtClean="0"/>
              <a:t>The cover includes</a:t>
            </a:r>
          </a:p>
          <a:p>
            <a:pPr eaLnBrk="1" hangingPunct="1"/>
            <a:r>
              <a:rPr lang="en-US" altLang="en-US" sz="2400" smtClean="0"/>
              <a:t>Linen</a:t>
            </a:r>
          </a:p>
          <a:p>
            <a:pPr eaLnBrk="1" hangingPunct="1"/>
            <a:r>
              <a:rPr lang="en-US" altLang="en-US" sz="2400" smtClean="0"/>
              <a:t>Dinnerware</a:t>
            </a:r>
          </a:p>
          <a:p>
            <a:pPr eaLnBrk="1" hangingPunct="1"/>
            <a:r>
              <a:rPr lang="en-US" altLang="en-US" sz="2400" smtClean="0"/>
              <a:t>Flatware</a:t>
            </a:r>
          </a:p>
          <a:p>
            <a:pPr eaLnBrk="1" hangingPunct="1"/>
            <a:r>
              <a:rPr lang="en-US" altLang="en-US" sz="2400" smtClean="0"/>
              <a:t>Beverageware</a:t>
            </a:r>
          </a:p>
          <a:p>
            <a:pPr eaLnBrk="1" hangingPunct="1"/>
            <a:r>
              <a:rPr lang="en-US" altLang="en-US" sz="2400" smtClean="0"/>
              <a:t>Each cover should be at least 24 inches wide.</a:t>
            </a:r>
          </a:p>
          <a:p>
            <a:pPr eaLnBrk="1" hangingPunct="1"/>
            <a:r>
              <a:rPr lang="en-US" altLang="en-US" sz="2400" smtClean="0"/>
              <a:t>The guests be able to discern which pieces are theirs by the spacing between covers/table setting.</a:t>
            </a:r>
            <a:r>
              <a:rPr lang="en-US" altLang="en-US" smtClean="0"/>
              <a:t>   </a:t>
            </a:r>
          </a:p>
        </p:txBody>
      </p:sp>
      <p:pic>
        <p:nvPicPr>
          <p:cNvPr id="4100" name="Picture 2" descr="C:\Documents and Settings\pickardm\Local Settings\Temporary Internet Files\Content.IE5\OWZATETP\MPj0422381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590800"/>
            <a:ext cx="3810000" cy="233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CD9582B6-FA0E-46CB-A1CA-F312B49AE071}" type="slidenum">
              <a:rPr lang="en-US" sz="1200">
                <a:solidFill>
                  <a:schemeClr val="tx1">
                    <a:tint val="75000"/>
                  </a:schemeClr>
                </a:solidFill>
                <a:latin typeface="+mn-lt"/>
                <a:cs typeface="+mn-cs"/>
              </a:rPr>
              <a:pPr fontAlgn="auto">
                <a:spcBef>
                  <a:spcPts val="0"/>
                </a:spcBef>
                <a:spcAft>
                  <a:spcPts val="0"/>
                </a:spcAft>
                <a:defRPr/>
              </a:pPr>
              <a:t>2</a:t>
            </a:fld>
            <a:endParaRPr lang="en-US" sz="1200">
              <a:solidFill>
                <a:schemeClr val="tx1">
                  <a:tint val="75000"/>
                </a:schemeClr>
              </a:solidFill>
              <a:latin typeface="+mn-lt"/>
              <a:cs typeface="+mn-cs"/>
            </a:endParaRPr>
          </a:p>
        </p:txBody>
      </p:sp>
      <p:sp>
        <p:nvSpPr>
          <p:cNvPr id="4102" name="Rectangle 6"/>
          <p:cNvSpPr>
            <a:spLocks noChangeArrowheads="1"/>
          </p:cNvSpPr>
          <p:nvPr/>
        </p:nvSpPr>
        <p:spPr bwMode="auto">
          <a:xfrm>
            <a:off x="838200" y="2057400"/>
            <a:ext cx="7848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3000" i="1"/>
              <a:t>The amount of space needed by each person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143000" y="685800"/>
            <a:ext cx="7793038" cy="1462088"/>
          </a:xfrm>
        </p:spPr>
        <p:txBody>
          <a:bodyPr anchor="ctr"/>
          <a:lstStyle/>
          <a:p>
            <a:pPr eaLnBrk="1" hangingPunct="1"/>
            <a:r>
              <a:rPr lang="en-US" altLang="en-US" b="1" smtClean="0"/>
              <a:t>Begin with the Linen</a:t>
            </a:r>
          </a:p>
        </p:txBody>
      </p:sp>
      <p:sp>
        <p:nvSpPr>
          <p:cNvPr id="5123" name="Content Placeholder 11"/>
          <p:cNvSpPr>
            <a:spLocks noGrp="1"/>
          </p:cNvSpPr>
          <p:nvPr>
            <p:ph sz="half" idx="4294967295"/>
          </p:nvPr>
        </p:nvSpPr>
        <p:spPr>
          <a:xfrm>
            <a:off x="304800" y="1981200"/>
            <a:ext cx="8305800" cy="4114800"/>
          </a:xfrm>
        </p:spPr>
        <p:txBody>
          <a:bodyPr/>
          <a:lstStyle/>
          <a:p>
            <a:pPr eaLnBrk="1" hangingPunct="1"/>
            <a:r>
              <a:rPr lang="en-US" altLang="en-US" sz="2800" smtClean="0"/>
              <a:t>The cloth should extend evenly on each side of the table.</a:t>
            </a:r>
          </a:p>
          <a:p>
            <a:pPr eaLnBrk="1" hangingPunct="1"/>
            <a:r>
              <a:rPr lang="en-US" altLang="en-US" sz="2800" smtClean="0"/>
              <a:t>Placemats </a:t>
            </a:r>
          </a:p>
          <a:p>
            <a:pPr lvl="1" eaLnBrk="1" hangingPunct="1"/>
            <a:r>
              <a:rPr lang="en-US" altLang="en-US" sz="2400" smtClean="0"/>
              <a:t> flush with the edge of </a:t>
            </a:r>
          </a:p>
          <a:p>
            <a:pPr lvl="1" eaLnBrk="1" hangingPunct="1">
              <a:buFont typeface="Wingdings" pitchFamily="2" charset="2"/>
              <a:buNone/>
            </a:pPr>
            <a:r>
              <a:rPr lang="en-US" altLang="en-US" sz="2400" smtClean="0"/>
              <a:t>    the table </a:t>
            </a:r>
          </a:p>
          <a:p>
            <a:pPr lvl="1" eaLnBrk="1" hangingPunct="1"/>
            <a:r>
              <a:rPr lang="en-US" altLang="en-US" sz="2400" smtClean="0"/>
              <a:t>Or 1 to 1 ½ inches from </a:t>
            </a:r>
          </a:p>
          <a:p>
            <a:pPr lvl="1" eaLnBrk="1" hangingPunct="1">
              <a:buFont typeface="Wingdings" pitchFamily="2" charset="2"/>
              <a:buNone/>
            </a:pPr>
            <a:r>
              <a:rPr lang="en-US" altLang="en-US" sz="2400" smtClean="0"/>
              <a:t>   the edge</a:t>
            </a:r>
          </a:p>
          <a:p>
            <a:pPr eaLnBrk="1" hangingPunct="1"/>
            <a:r>
              <a:rPr lang="en-US" altLang="en-US" sz="2800" smtClean="0"/>
              <a:t>Runners</a:t>
            </a:r>
          </a:p>
          <a:p>
            <a:pPr marL="742950" lvl="2" indent="-342900" eaLnBrk="1" hangingPunct="1">
              <a:buClr>
                <a:schemeClr val="hlink"/>
              </a:buClr>
            </a:pPr>
            <a:r>
              <a:rPr lang="en-US" altLang="en-US" smtClean="0"/>
              <a:t>down the center, or</a:t>
            </a:r>
          </a:p>
          <a:p>
            <a:pPr marL="742950" lvl="2" indent="-342900" eaLnBrk="1" hangingPunct="1">
              <a:buClr>
                <a:schemeClr val="hlink"/>
              </a:buClr>
            </a:pPr>
            <a:r>
              <a:rPr lang="en-US" altLang="en-US" smtClean="0"/>
              <a:t>along both sides</a:t>
            </a:r>
          </a:p>
          <a:p>
            <a:pPr lvl="1" eaLnBrk="1" hangingPunct="1"/>
            <a:endParaRPr lang="en-US" altLang="en-US" sz="2400" smtClean="0"/>
          </a:p>
        </p:txBody>
      </p:sp>
      <p:pic>
        <p:nvPicPr>
          <p:cNvPr id="512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048000"/>
            <a:ext cx="38862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BF1EE03D-0AE7-4E7E-8DCE-47FDD643FE7D}" type="slidenum">
              <a:rPr lang="en-US" sz="1200">
                <a:solidFill>
                  <a:schemeClr val="tx1">
                    <a:tint val="75000"/>
                  </a:schemeClr>
                </a:solidFill>
                <a:latin typeface="+mn-lt"/>
                <a:cs typeface="+mn-cs"/>
              </a:rPr>
              <a:pPr fontAlgn="auto">
                <a:spcBef>
                  <a:spcPts val="0"/>
                </a:spcBef>
                <a:spcAft>
                  <a:spcPts val="0"/>
                </a:spcAft>
                <a:defRPr/>
              </a:pPr>
              <a:t>3</a:t>
            </a:fld>
            <a:endParaRPr lang="en-US" sz="1200">
              <a:solidFill>
                <a:schemeClr val="tx1">
                  <a:tint val="75000"/>
                </a:schemeClr>
              </a:solidFill>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143000" y="685800"/>
            <a:ext cx="7793038" cy="1462088"/>
          </a:xfrm>
        </p:spPr>
        <p:txBody>
          <a:bodyPr anchor="ctr"/>
          <a:lstStyle/>
          <a:p>
            <a:pPr eaLnBrk="1" hangingPunct="1"/>
            <a:r>
              <a:rPr lang="en-US" altLang="en-US" b="1" smtClean="0"/>
              <a:t>Centerpiece</a:t>
            </a:r>
          </a:p>
        </p:txBody>
      </p:sp>
      <p:pic>
        <p:nvPicPr>
          <p:cNvPr id="6147" name="Picture 7" descr="C:\Documents and Settings\pickardm\Local Settings\Temporary Internet Files\Content.IE5\JSOJFAR4\MPj042768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762000"/>
            <a:ext cx="3352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5"/>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609600" y="2209800"/>
            <a:ext cx="3033713" cy="3611563"/>
          </a:xfrm>
          <a:noFill/>
        </p:spPr>
      </p:pic>
      <p:pic>
        <p:nvPicPr>
          <p:cNvPr id="6149" name="Picture 3" descr="d:\data\My Pictures\Microsoft Clip Organizer\j042284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048000"/>
            <a:ext cx="256222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6A46197B-C0A2-4CA6-9203-AFA6EB13B748}" type="slidenum">
              <a:rPr lang="en-US" sz="1200">
                <a:solidFill>
                  <a:schemeClr val="tx1">
                    <a:tint val="75000"/>
                  </a:schemeClr>
                </a:solidFill>
                <a:latin typeface="+mn-lt"/>
                <a:cs typeface="+mn-cs"/>
              </a:rPr>
              <a:pPr fontAlgn="auto">
                <a:spcBef>
                  <a:spcPts val="0"/>
                </a:spcBef>
                <a:spcAft>
                  <a:spcPts val="0"/>
                </a:spcAft>
                <a:defRPr/>
              </a:pPr>
              <a:t>4</a:t>
            </a:fld>
            <a:endParaRPr lang="en-US" sz="1200">
              <a:solidFill>
                <a:schemeClr val="tx1">
                  <a:tint val="75000"/>
                </a:schemeClr>
              </a:solidFill>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143000" y="685800"/>
            <a:ext cx="7793038" cy="1462088"/>
          </a:xfrm>
        </p:spPr>
        <p:txBody>
          <a:bodyPr anchor="ctr"/>
          <a:lstStyle/>
          <a:p>
            <a:pPr eaLnBrk="1" hangingPunct="1"/>
            <a:r>
              <a:rPr lang="en-US" altLang="en-US" b="1" smtClean="0"/>
              <a:t>Dinnerware</a:t>
            </a:r>
          </a:p>
        </p:txBody>
      </p:sp>
      <p:sp>
        <p:nvSpPr>
          <p:cNvPr id="7171" name="Content Placeholder 2"/>
          <p:cNvSpPr>
            <a:spLocks noGrp="1"/>
          </p:cNvSpPr>
          <p:nvPr>
            <p:ph sz="half" idx="4294967295"/>
          </p:nvPr>
        </p:nvSpPr>
        <p:spPr>
          <a:xfrm>
            <a:off x="228600" y="2017713"/>
            <a:ext cx="4768850" cy="4114800"/>
          </a:xfrm>
        </p:spPr>
        <p:txBody>
          <a:bodyPr/>
          <a:lstStyle/>
          <a:p>
            <a:pPr eaLnBrk="1" hangingPunct="1">
              <a:buFont typeface="Wingdings" pitchFamily="2" charset="2"/>
              <a:buNone/>
            </a:pPr>
            <a:r>
              <a:rPr lang="en-US" altLang="en-US" sz="2800" smtClean="0"/>
              <a:t>Plates are placed in the center of each cover </a:t>
            </a:r>
          </a:p>
          <a:p>
            <a:pPr eaLnBrk="1" hangingPunct="1"/>
            <a:r>
              <a:rPr lang="en-US" altLang="en-US" sz="2800" smtClean="0"/>
              <a:t>“Thumb length” (1 inch) from the edge of the table</a:t>
            </a:r>
          </a:p>
          <a:p>
            <a:pPr eaLnBrk="1" hangingPunct="1"/>
            <a:r>
              <a:rPr lang="en-US" altLang="en-US" sz="2800" smtClean="0"/>
              <a:t>Forks on the left</a:t>
            </a:r>
          </a:p>
          <a:p>
            <a:pPr eaLnBrk="1" hangingPunct="1"/>
            <a:r>
              <a:rPr lang="en-US" altLang="en-US" sz="2800" smtClean="0"/>
              <a:t>Knives and spoons on the right</a:t>
            </a:r>
          </a:p>
          <a:p>
            <a:pPr lvl="1" eaLnBrk="1" hangingPunct="1"/>
            <a:r>
              <a:rPr lang="en-US" altLang="en-US" sz="2400" smtClean="0"/>
              <a:t>Knife is next to the plate with the blade turned to the plate.</a:t>
            </a:r>
          </a:p>
          <a:p>
            <a:pPr eaLnBrk="1" hangingPunct="1"/>
            <a:endParaRPr lang="en-US" altLang="en-US" sz="2800" smtClean="0"/>
          </a:p>
        </p:txBody>
      </p:sp>
      <p:pic>
        <p:nvPicPr>
          <p:cNvPr id="7172" name="Picture 3" descr="C:\Documents and Settings\pickardm\Local Settings\Temporary Internet Files\Content.IE5\S5FYWN5B\MPj0422382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601788"/>
            <a:ext cx="3048000" cy="457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20E4B67F-B013-4A77-982B-AE9A9A2B2FC6}" type="slidenum">
              <a:rPr lang="en-US" sz="1200">
                <a:solidFill>
                  <a:schemeClr val="tx1">
                    <a:tint val="75000"/>
                  </a:schemeClr>
                </a:solidFill>
                <a:latin typeface="+mn-lt"/>
                <a:cs typeface="+mn-cs"/>
              </a:rPr>
              <a:pPr fontAlgn="auto">
                <a:spcBef>
                  <a:spcPts val="0"/>
                </a:spcBef>
                <a:spcAft>
                  <a:spcPts val="0"/>
                </a:spcAft>
                <a:defRPr/>
              </a:pPr>
              <a:t>5</a:t>
            </a:fld>
            <a:endParaRPr lang="en-US" sz="1200">
              <a:solidFill>
                <a:schemeClr val="tx1">
                  <a:tint val="75000"/>
                </a:schemeClr>
              </a:solidFill>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1143000" y="457200"/>
            <a:ext cx="6934200" cy="1462088"/>
          </a:xfrm>
        </p:spPr>
        <p:txBody>
          <a:bodyPr anchor="ctr"/>
          <a:lstStyle/>
          <a:p>
            <a:pPr eaLnBrk="1" hangingPunct="1"/>
            <a:r>
              <a:rPr lang="en-US" altLang="en-US" b="1" smtClean="0"/>
              <a:t>Informal </a:t>
            </a:r>
            <a:br>
              <a:rPr lang="en-US" altLang="en-US" b="1" smtClean="0"/>
            </a:br>
            <a:r>
              <a:rPr lang="en-US" altLang="en-US" b="1" smtClean="0"/>
              <a:t>and one-dish meals</a:t>
            </a:r>
          </a:p>
        </p:txBody>
      </p:sp>
      <p:sp>
        <p:nvSpPr>
          <p:cNvPr id="8195" name="Content Placeholder 2"/>
          <p:cNvSpPr>
            <a:spLocks noGrp="1"/>
          </p:cNvSpPr>
          <p:nvPr>
            <p:ph sz="half" idx="4294967295"/>
          </p:nvPr>
        </p:nvSpPr>
        <p:spPr>
          <a:xfrm>
            <a:off x="609600" y="2362200"/>
            <a:ext cx="3814763" cy="4114800"/>
          </a:xfrm>
        </p:spPr>
        <p:txBody>
          <a:bodyPr/>
          <a:lstStyle/>
          <a:p>
            <a:pPr eaLnBrk="1" hangingPunct="1"/>
            <a:r>
              <a:rPr lang="en-US" altLang="en-US" sz="2800" smtClean="0"/>
              <a:t>Use ONLY the dinnerware and flatware that are needed for the meal.</a:t>
            </a:r>
          </a:p>
        </p:txBody>
      </p:sp>
      <p:sp>
        <p:nvSpPr>
          <p:cNvPr id="6" name="Slide Number Placeholder 5"/>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36EAD3C8-5302-4A4D-843A-B205FEA318C7}" type="slidenum">
              <a:rPr lang="en-US" sz="1200">
                <a:solidFill>
                  <a:schemeClr val="tx1">
                    <a:tint val="75000"/>
                  </a:schemeClr>
                </a:solidFill>
                <a:latin typeface="+mn-lt"/>
                <a:cs typeface="+mn-cs"/>
              </a:rPr>
              <a:pPr fontAlgn="auto">
                <a:spcBef>
                  <a:spcPts val="0"/>
                </a:spcBef>
                <a:spcAft>
                  <a:spcPts val="0"/>
                </a:spcAft>
                <a:defRPr/>
              </a:pPr>
              <a:t>6</a:t>
            </a:fld>
            <a:endParaRPr lang="en-US" sz="1200">
              <a:solidFill>
                <a:schemeClr val="tx1">
                  <a:tint val="75000"/>
                </a:schemeClr>
              </a:solidFill>
              <a:latin typeface="+mn-lt"/>
              <a:cs typeface="+mn-cs"/>
            </a:endParaRPr>
          </a:p>
        </p:txBody>
      </p:sp>
      <p:pic>
        <p:nvPicPr>
          <p:cNvPr id="8197" name="Picture 3" descr="C:\Documents and Settings\pickardm\Local Settings\Temporary Internet Files\Content.IE5\BELWOQ8U\MPj0430464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86000"/>
            <a:ext cx="3276600"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143000" y="762000"/>
            <a:ext cx="7793038" cy="1462088"/>
          </a:xfrm>
        </p:spPr>
        <p:txBody>
          <a:bodyPr anchor="ctr"/>
          <a:lstStyle/>
          <a:p>
            <a:pPr eaLnBrk="1" hangingPunct="1"/>
            <a:r>
              <a:rPr lang="en-US" altLang="en-US" b="1" smtClean="0"/>
              <a:t>Service Plate</a:t>
            </a:r>
          </a:p>
        </p:txBody>
      </p:sp>
      <p:sp>
        <p:nvSpPr>
          <p:cNvPr id="9219" name="Content Placeholder 2"/>
          <p:cNvSpPr>
            <a:spLocks noGrp="1"/>
          </p:cNvSpPr>
          <p:nvPr>
            <p:ph sz="half" idx="4294967295"/>
          </p:nvPr>
        </p:nvSpPr>
        <p:spPr>
          <a:xfrm>
            <a:off x="838200" y="1981200"/>
            <a:ext cx="4195763" cy="4114800"/>
          </a:xfrm>
        </p:spPr>
        <p:txBody>
          <a:bodyPr/>
          <a:lstStyle/>
          <a:p>
            <a:pPr eaLnBrk="1" hangingPunct="1"/>
            <a:r>
              <a:rPr lang="en-US" altLang="en-US" sz="2800" smtClean="0"/>
              <a:t>Larger than dinner plate</a:t>
            </a:r>
          </a:p>
          <a:p>
            <a:pPr eaLnBrk="1" hangingPunct="1"/>
            <a:r>
              <a:rPr lang="en-US" altLang="en-US" sz="2800" smtClean="0"/>
              <a:t>First courses are placed on the service plate by the service person.</a:t>
            </a:r>
          </a:p>
          <a:p>
            <a:pPr eaLnBrk="1" hangingPunct="1"/>
            <a:r>
              <a:rPr lang="en-US" altLang="en-US" sz="2800" smtClean="0"/>
              <a:t>The service plate is removed when the main entrée is served.</a:t>
            </a:r>
          </a:p>
        </p:txBody>
      </p:sp>
      <p:pic>
        <p:nvPicPr>
          <p:cNvPr id="9220"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953000" y="2514600"/>
            <a:ext cx="3810000" cy="2828925"/>
          </a:xfrm>
          <a:noFill/>
        </p:spPr>
      </p:pic>
      <p:sp>
        <p:nvSpPr>
          <p:cNvPr id="5" name="Slide Number Placeholder 4"/>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389D0B83-1F7D-4847-AE57-9A6D4E653137}" type="slidenum">
              <a:rPr lang="en-US" sz="1200">
                <a:solidFill>
                  <a:schemeClr val="tx1">
                    <a:tint val="75000"/>
                  </a:schemeClr>
                </a:solidFill>
                <a:latin typeface="+mn-lt"/>
                <a:cs typeface="+mn-cs"/>
              </a:rPr>
              <a:pPr fontAlgn="auto">
                <a:spcBef>
                  <a:spcPts val="0"/>
                </a:spcBef>
                <a:spcAft>
                  <a:spcPts val="0"/>
                </a:spcAft>
                <a:defRPr/>
              </a:pPr>
              <a:t>7</a:t>
            </a:fld>
            <a:endParaRPr lang="en-US" sz="1200">
              <a:solidFill>
                <a:schemeClr val="tx1">
                  <a:tint val="75000"/>
                </a:schemeClr>
              </a:solidFill>
              <a:latin typeface="+mn-lt"/>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idx="4294967295"/>
          </p:nvPr>
        </p:nvSpPr>
        <p:spPr>
          <a:xfrm>
            <a:off x="1143000" y="457200"/>
            <a:ext cx="8153400" cy="1462088"/>
          </a:xfrm>
        </p:spPr>
        <p:txBody>
          <a:bodyPr anchor="ctr"/>
          <a:lstStyle/>
          <a:p>
            <a:pPr eaLnBrk="1" hangingPunct="1"/>
            <a:r>
              <a:rPr lang="en-US" altLang="en-US" sz="4000" b="1" smtClean="0"/>
              <a:t>Place the flatware in the order in which it will be used</a:t>
            </a:r>
          </a:p>
        </p:txBody>
      </p:sp>
      <p:sp>
        <p:nvSpPr>
          <p:cNvPr id="10243" name="TextBox 10"/>
          <p:cNvSpPr txBox="1">
            <a:spLocks noChangeArrowheads="1"/>
          </p:cNvSpPr>
          <p:nvPr/>
        </p:nvSpPr>
        <p:spPr bwMode="auto">
          <a:xfrm>
            <a:off x="6629400" y="5943600"/>
            <a:ext cx="1162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800">
                <a:latin typeface="Arial" charset="0"/>
              </a:rPr>
              <a:t>Used with permission</a:t>
            </a:r>
          </a:p>
        </p:txBody>
      </p:sp>
      <p:pic>
        <p:nvPicPr>
          <p:cNvPr id="10244" name="Picture 12" descr="C:\Documents and Settings\pickardm\Local Settings\Temporary Internet Files\Content.IE5\OWZATETP\MPPH03302I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81200"/>
            <a:ext cx="6324600"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Slide Number Placeholder 17"/>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2A2C5D93-1E0A-4368-BDFB-C601A3E03755}" type="slidenum">
              <a:rPr lang="en-US" sz="1200">
                <a:solidFill>
                  <a:schemeClr val="tx1">
                    <a:tint val="75000"/>
                  </a:schemeClr>
                </a:solidFill>
                <a:latin typeface="+mn-lt"/>
                <a:cs typeface="+mn-cs"/>
              </a:rPr>
              <a:pPr fontAlgn="auto">
                <a:spcBef>
                  <a:spcPts val="0"/>
                </a:spcBef>
                <a:spcAft>
                  <a:spcPts val="0"/>
                </a:spcAft>
                <a:defRPr/>
              </a:pPr>
              <a:t>8</a:t>
            </a:fld>
            <a:endParaRPr lang="en-US" sz="1200">
              <a:solidFill>
                <a:schemeClr val="tx1">
                  <a:tint val="75000"/>
                </a:schemeClr>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1143000" y="914400"/>
            <a:ext cx="7793038" cy="1081088"/>
          </a:xfrm>
        </p:spPr>
        <p:txBody>
          <a:bodyPr anchor="ctr"/>
          <a:lstStyle/>
          <a:p>
            <a:pPr eaLnBrk="1" hangingPunct="1"/>
            <a:r>
              <a:rPr lang="en-US" altLang="en-US" b="1" smtClean="0"/>
              <a:t>Beverageware</a:t>
            </a:r>
          </a:p>
        </p:txBody>
      </p:sp>
      <p:sp>
        <p:nvSpPr>
          <p:cNvPr id="11267" name="Content Placeholder 7"/>
          <p:cNvSpPr>
            <a:spLocks noGrp="1"/>
          </p:cNvSpPr>
          <p:nvPr>
            <p:ph sz="half" idx="4294967295"/>
          </p:nvPr>
        </p:nvSpPr>
        <p:spPr>
          <a:xfrm>
            <a:off x="228600" y="4800600"/>
            <a:ext cx="8763000" cy="1524000"/>
          </a:xfrm>
        </p:spPr>
        <p:txBody>
          <a:bodyPr/>
          <a:lstStyle/>
          <a:p>
            <a:pPr eaLnBrk="1" hangingPunct="1"/>
            <a:r>
              <a:rPr lang="en-US" altLang="en-US" sz="2800" smtClean="0"/>
              <a:t>Place the water glass at the tip of the knife.</a:t>
            </a:r>
          </a:p>
          <a:p>
            <a:pPr eaLnBrk="1" hangingPunct="1"/>
            <a:r>
              <a:rPr lang="en-US" altLang="en-US" sz="2800" smtClean="0"/>
              <a:t>A cup and saucer are placed beside the knife and spoon.</a:t>
            </a:r>
          </a:p>
        </p:txBody>
      </p:sp>
      <p:pic>
        <p:nvPicPr>
          <p:cNvPr id="11268" name="Picture 7"/>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2514600" y="1905000"/>
            <a:ext cx="3962400" cy="2611438"/>
          </a:xfrm>
          <a:noFill/>
        </p:spPr>
      </p:pic>
      <p:sp>
        <p:nvSpPr>
          <p:cNvPr id="11269" name="TextBox 12"/>
          <p:cNvSpPr txBox="1">
            <a:spLocks noChangeArrowheads="1"/>
          </p:cNvSpPr>
          <p:nvPr/>
        </p:nvSpPr>
        <p:spPr bwMode="auto">
          <a:xfrm>
            <a:off x="5334000" y="4419600"/>
            <a:ext cx="1162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800">
                <a:latin typeface="Arial" charset="0"/>
              </a:rPr>
              <a:t>Used with permission</a:t>
            </a:r>
          </a:p>
        </p:txBody>
      </p:sp>
      <p:sp>
        <p:nvSpPr>
          <p:cNvPr id="14" name="Slide Number Placeholder 13"/>
          <p:cNvSpPr>
            <a:spLocks noGrp="1"/>
          </p:cNvSpPr>
          <p:nvPr>
            <p:ph type="sldNum" sz="quarter" idx="12"/>
          </p:nvPr>
        </p:nvSpPr>
        <p:spPr>
          <a:xfrm>
            <a:off x="6553200" y="6356350"/>
            <a:ext cx="2133600" cy="365125"/>
          </a:xfrm>
        </p:spPr>
        <p:txBody>
          <a:bodyPr rtlCol="0" anchor="ctr"/>
          <a:lstStyle/>
          <a:p>
            <a:pPr fontAlgn="auto">
              <a:spcBef>
                <a:spcPts val="0"/>
              </a:spcBef>
              <a:spcAft>
                <a:spcPts val="0"/>
              </a:spcAft>
              <a:defRPr/>
            </a:pPr>
            <a:fld id="{BBEAAFEE-09A0-4479-B489-928F3C2E2062}" type="slidenum">
              <a:rPr lang="en-US" sz="1200">
                <a:solidFill>
                  <a:schemeClr val="tx1">
                    <a:tint val="75000"/>
                  </a:schemeClr>
                </a:solidFill>
                <a:latin typeface="+mn-lt"/>
                <a:cs typeface="+mn-cs"/>
              </a:rPr>
              <a:pPr fontAlgn="auto">
                <a:spcBef>
                  <a:spcPts val="0"/>
                </a:spcBef>
                <a:spcAft>
                  <a:spcPts val="0"/>
                </a:spcAft>
                <a:defRPr/>
              </a:pPr>
              <a:t>9</a:t>
            </a:fld>
            <a:endParaRPr lang="en-US" sz="1200">
              <a:solidFill>
                <a:schemeClr val="tx1">
                  <a:tint val="75000"/>
                </a:schemeClr>
              </a:solidFill>
              <a:latin typeface="+mn-lt"/>
              <a:cs typeface="+mn-cs"/>
            </a:endParaRPr>
          </a:p>
        </p:txBody>
      </p:sp>
    </p:spTree>
  </p:cSld>
  <p:clrMapOvr>
    <a:masterClrMapping/>
  </p:clrMapOvr>
</p:sld>
</file>

<file path=ppt/theme/theme1.xml><?xml version="1.0" encoding="utf-8"?>
<a:theme xmlns:a="http://schemas.openxmlformats.org/drawingml/2006/main" name="Blends">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981</TotalTime>
  <Words>823</Words>
  <Application>Microsoft Office PowerPoint</Application>
  <PresentationFormat>On-screen Show (4:3)</PresentationFormat>
  <Paragraphs>91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Tahoma</vt:lpstr>
      <vt:lpstr>Arial</vt:lpstr>
      <vt:lpstr>Wingdings</vt:lpstr>
      <vt:lpstr>Calibri</vt:lpstr>
      <vt:lpstr>Blends</vt:lpstr>
      <vt:lpstr>    Table Setting  Tables are set for convenience and beauty</vt:lpstr>
      <vt:lpstr>Cover / table setting</vt:lpstr>
      <vt:lpstr>Begin with the Linen</vt:lpstr>
      <vt:lpstr>Centerpiece</vt:lpstr>
      <vt:lpstr>Dinnerware</vt:lpstr>
      <vt:lpstr>Informal  and one-dish meals</vt:lpstr>
      <vt:lpstr>Service Plate</vt:lpstr>
      <vt:lpstr>Place the flatware in the order in which it will be used</vt:lpstr>
      <vt:lpstr>Beverageware</vt:lpstr>
      <vt:lpstr>At More Formal Meals</vt:lpstr>
      <vt:lpstr>Service Pieces</vt:lpstr>
      <vt:lpstr>Details</vt:lpstr>
      <vt:lpstr> Classifications of Table Appointments</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ECU</dc:creator>
  <cp:lastModifiedBy>teeter</cp:lastModifiedBy>
  <cp:revision>109</cp:revision>
  <dcterms:created xsi:type="dcterms:W3CDTF">2008-11-24T15:13:18Z</dcterms:created>
  <dcterms:modified xsi:type="dcterms:W3CDTF">2017-02-17T02:38:15Z</dcterms:modified>
</cp:coreProperties>
</file>