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256" r:id="rId2"/>
    <p:sldId id="257" r:id="rId3"/>
    <p:sldId id="259" r:id="rId4"/>
    <p:sldId id="269" r:id="rId5"/>
    <p:sldId id="262" r:id="rId6"/>
    <p:sldId id="264" r:id="rId7"/>
    <p:sldId id="261" r:id="rId8"/>
    <p:sldId id="263" r:id="rId9"/>
    <p:sldId id="265" r:id="rId10"/>
    <p:sldId id="266" r:id="rId11"/>
    <p:sldId id="267" r:id="rId12"/>
    <p:sldId id="268" r:id="rId1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1670" autoAdjust="0"/>
  </p:normalViewPr>
  <p:slideViewPr>
    <p:cSldViewPr>
      <p:cViewPr>
        <p:scale>
          <a:sx n="96" d="100"/>
          <a:sy n="96" d="100"/>
        </p:scale>
        <p:origin x="-1056" y="2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89730" tIns="44865" rIns="89730" bIns="44865"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89730" tIns="44865" rIns="89730" bIns="44865" rtlCol="0"/>
          <a:lstStyle>
            <a:lvl1pPr algn="r">
              <a:defRPr sz="1200"/>
            </a:lvl1pPr>
          </a:lstStyle>
          <a:p>
            <a:pPr>
              <a:defRPr/>
            </a:pPr>
            <a:fld id="{28AAA682-9CF8-444A-97B1-4351A99C4F89}" type="datetimeFigureOut">
              <a:rPr lang="en-US"/>
              <a:pPr>
                <a:defRPr/>
              </a:pPr>
              <a:t>2/16/2017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89730" tIns="44865" rIns="89730" bIns="4486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89730" tIns="44865" rIns="89730" bIns="44865" rtlCol="0" anchor="b"/>
          <a:lstStyle>
            <a:lvl1pPr algn="r">
              <a:defRPr sz="1200"/>
            </a:lvl1pPr>
          </a:lstStyle>
          <a:p>
            <a:pPr>
              <a:defRPr/>
            </a:pPr>
            <a:fld id="{78E90791-43D7-41ED-9E95-85335E3995B0}" type="slidenum">
              <a:rPr lang="en-US"/>
              <a:pPr>
                <a:defRPr/>
              </a:pPr>
              <a:t>‹#›</a:t>
            </a:fld>
            <a:endParaRPr lang="en-US"/>
          </a:p>
        </p:txBody>
      </p:sp>
    </p:spTree>
    <p:extLst>
      <p:ext uri="{BB962C8B-B14F-4D97-AF65-F5344CB8AC3E}">
        <p14:creationId xmlns:p14="http://schemas.microsoft.com/office/powerpoint/2010/main" val="186383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2296" tIns="46149" rIns="92296" bIns="461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2296" tIns="46149" rIns="92296" bIns="46149" rtlCol="0"/>
          <a:lstStyle>
            <a:lvl1pPr algn="r" fontAlgn="auto">
              <a:spcBef>
                <a:spcPts val="0"/>
              </a:spcBef>
              <a:spcAft>
                <a:spcPts val="0"/>
              </a:spcAft>
              <a:defRPr sz="1200">
                <a:latin typeface="+mn-lt"/>
                <a:cs typeface="+mn-cs"/>
              </a:defRPr>
            </a:lvl1pPr>
          </a:lstStyle>
          <a:p>
            <a:pPr>
              <a:defRPr/>
            </a:pPr>
            <a:fld id="{3B8D7C63-0F19-40C5-8927-A2295A84321D}" type="datetimeFigureOut">
              <a:rPr lang="en-US"/>
              <a:pPr>
                <a:defRPr/>
              </a:pPr>
              <a:t>2/16/2017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96" tIns="46149" rIns="92296" bIns="46149"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2296" tIns="46149" rIns="92296" bIns="4614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2296" tIns="46149" rIns="92296" bIns="461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2296" tIns="46149" rIns="92296" bIns="46149" rtlCol="0" anchor="b"/>
          <a:lstStyle>
            <a:lvl1pPr algn="r" fontAlgn="auto">
              <a:spcBef>
                <a:spcPts val="0"/>
              </a:spcBef>
              <a:spcAft>
                <a:spcPts val="0"/>
              </a:spcAft>
              <a:defRPr sz="1200">
                <a:latin typeface="+mn-lt"/>
                <a:cs typeface="+mn-cs"/>
              </a:defRPr>
            </a:lvl1pPr>
          </a:lstStyle>
          <a:p>
            <a:pPr>
              <a:defRPr/>
            </a:pPr>
            <a:fld id="{CC0142A9-5E54-4D7F-83A8-CE426CE34B43}" type="slidenum">
              <a:rPr lang="en-US"/>
              <a:pPr>
                <a:defRPr/>
              </a:pPr>
              <a:t>‹#›</a:t>
            </a:fld>
            <a:endParaRPr lang="en-US"/>
          </a:p>
        </p:txBody>
      </p:sp>
    </p:spTree>
    <p:extLst>
      <p:ext uri="{BB962C8B-B14F-4D97-AF65-F5344CB8AC3E}">
        <p14:creationId xmlns:p14="http://schemas.microsoft.com/office/powerpoint/2010/main" val="2348924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If your tabletop is attractive,  placemats are useful in all but the most formal settings</a:t>
            </a:r>
          </a:p>
          <a:p>
            <a:pPr eaLnBrk="1" hangingPunct="1">
              <a:spcBef>
                <a:spcPct val="0"/>
              </a:spcBef>
            </a:pPr>
            <a:r>
              <a:rPr lang="en-US" altLang="en-US" smtClean="0"/>
              <a:t>Napkins can match or contrast with table linens.  Solid colored table linens should be used if the dishes are patterned.  Rough textures and bright colored table linens are more casual.  </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5DC2C-9172-4CEA-980D-D4CA6351B49B}"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When selecting dinnerware consider how the color and design will look with food.  China is translucent – hold a plate up to the light with your hand behind it.  You should be able to see the outline of your hand through the plate.   Some stoneware is more costly than fine china, and it chips more easily than does china.</a:t>
            </a: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EA92EB-9589-4890-A981-07831E19D219}"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Beverage ware adds beauty and height to the table setting.  Consider how the beverage ware will look with your dinnerware and flatware.  High quality lead glass is referred to as Crystal, because of it’s exceptional clarity and brilliance.</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D54700-DDB0-4CF7-B276-29243B1D7A25}"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When purchasing lead glass, brilliance is an indication of quality.  When the glass is tapped it should produce a lingering bell-like ring.  Lead crystal is often “cut” to create facets that sparkle,  or etched to apply a dainty design on the glass.</a:t>
            </a: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4F78C3-6021-4F97-97ED-025B19EF641C}"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475720-4F3B-4459-B477-B2CC5509E075}"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28ED19-5A89-40C8-8786-CAD93E21CCA1}"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White or pastel colored table linens complement formal settings.  What you select should be durable, and easy to care for.  Some table linens shrink when washed, so check for colorfastness and shrinkage before buying.  Linen must be carefully laundered and ironed while still damp.</a:t>
            </a:r>
          </a:p>
          <a:p>
            <a:pPr eaLnBrk="1" hangingPunct="1">
              <a:spcBef>
                <a:spcPct val="0"/>
              </a:spcBef>
            </a:pPr>
            <a:r>
              <a:rPr lang="en-US" altLang="en-US" smtClean="0"/>
              <a:t>Paper napkins, placements and tablecloths are inexpensive and save clean up time, but are appropriate only for casual dining.</a:t>
            </a:r>
          </a:p>
          <a:p>
            <a:pPr eaLnBrk="1" hangingPunct="1">
              <a:spcBef>
                <a:spcPct val="0"/>
              </a:spcBef>
            </a:pPr>
            <a:r>
              <a:rPr lang="en-US" altLang="en-US" smtClean="0"/>
              <a:t>Vinyl-coated tablecloths and placements are also casual, but durable.</a:t>
            </a: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6EFC8-1B11-43B8-8238-780CA36D2940}" type="slidenum">
              <a:rPr lang="en-US" smtClean="0"/>
              <a:pPr fontAlgn="base">
                <a:spcBef>
                  <a:spcPct val="0"/>
                </a:spcBef>
                <a:spcAft>
                  <a:spcPct val="0"/>
                </a:spcAft>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grpSp>
      <p:sp>
        <p:nvSpPr>
          <p:cNvPr id="40972"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409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AA74622C-16E9-43A7-A758-E72B36DEE39E}" type="datetime1">
              <a:rPr lang="en-US" smtClean="0"/>
              <a:t>2/16/2017</a:t>
            </a:fld>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C58722E-C41C-4030-8A80-D882BB9DAE8C}" type="slidenum">
              <a:rPr lang="en-US"/>
              <a:pPr>
                <a:defRPr/>
              </a:pPr>
              <a:t>‹#›</a:t>
            </a:fld>
            <a:endParaRPr lang="en-US"/>
          </a:p>
        </p:txBody>
      </p:sp>
    </p:spTree>
    <p:extLst>
      <p:ext uri="{BB962C8B-B14F-4D97-AF65-F5344CB8AC3E}">
        <p14:creationId xmlns:p14="http://schemas.microsoft.com/office/powerpoint/2010/main" val="70728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00C0614D-A480-47DD-843C-CB3D3F9952B9}" type="datetime1">
              <a:rPr lang="en-US" smtClean="0"/>
              <a:t>2/16/2017</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FF37F7F-9F4B-4183-8C53-DCE24DEEEDBD}" type="slidenum">
              <a:rPr lang="en-US"/>
              <a:pPr>
                <a:defRPr/>
              </a:pPr>
              <a:t>‹#›</a:t>
            </a:fld>
            <a:endParaRPr lang="en-US"/>
          </a:p>
        </p:txBody>
      </p:sp>
    </p:spTree>
    <p:extLst>
      <p:ext uri="{BB962C8B-B14F-4D97-AF65-F5344CB8AC3E}">
        <p14:creationId xmlns:p14="http://schemas.microsoft.com/office/powerpoint/2010/main" val="199464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793C175F-9721-49C1-888B-C834667EC55C}" type="datetime1">
              <a:rPr lang="en-US" smtClean="0"/>
              <a:t>2/16/2017</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904329C-0858-45C3-A330-423DEEC10395}" type="slidenum">
              <a:rPr lang="en-US"/>
              <a:pPr>
                <a:defRPr/>
              </a:pPr>
              <a:t>‹#›</a:t>
            </a:fld>
            <a:endParaRPr lang="en-US"/>
          </a:p>
        </p:txBody>
      </p:sp>
    </p:spTree>
    <p:extLst>
      <p:ext uri="{BB962C8B-B14F-4D97-AF65-F5344CB8AC3E}">
        <p14:creationId xmlns:p14="http://schemas.microsoft.com/office/powerpoint/2010/main" val="398827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72FC1506-97A2-400D-8AA4-8DA7042D213B}" type="datetime1">
              <a:rPr lang="en-US" smtClean="0"/>
              <a:t>2/16/2017</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FCDFD1C-FD9C-4707-B7DC-7B6A518A73A6}" type="slidenum">
              <a:rPr lang="en-US"/>
              <a:pPr>
                <a:defRPr/>
              </a:pPr>
              <a:t>‹#›</a:t>
            </a:fld>
            <a:endParaRPr lang="en-US"/>
          </a:p>
        </p:txBody>
      </p:sp>
    </p:spTree>
    <p:extLst>
      <p:ext uri="{BB962C8B-B14F-4D97-AF65-F5344CB8AC3E}">
        <p14:creationId xmlns:p14="http://schemas.microsoft.com/office/powerpoint/2010/main" val="357891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012C0A92-EE14-4F3E-9574-FFEB6D60400B}" type="datetime1">
              <a:rPr lang="en-US" smtClean="0"/>
              <a:t>2/16/2017</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860F056-DC5B-429F-BCF2-635E09EB2304}" type="slidenum">
              <a:rPr lang="en-US"/>
              <a:pPr>
                <a:defRPr/>
              </a:pPr>
              <a:t>‹#›</a:t>
            </a:fld>
            <a:endParaRPr lang="en-US"/>
          </a:p>
        </p:txBody>
      </p:sp>
    </p:spTree>
    <p:extLst>
      <p:ext uri="{BB962C8B-B14F-4D97-AF65-F5344CB8AC3E}">
        <p14:creationId xmlns:p14="http://schemas.microsoft.com/office/powerpoint/2010/main" val="219213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41A497F9-7464-4C8D-9A80-31C17414ABD4}" type="datetime1">
              <a:rPr lang="en-US" smtClean="0"/>
              <a:t>2/16/2017</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A395B3A-3080-4520-90AC-80711C26223F}" type="slidenum">
              <a:rPr lang="en-US"/>
              <a:pPr>
                <a:defRPr/>
              </a:pPr>
              <a:t>‹#›</a:t>
            </a:fld>
            <a:endParaRPr lang="en-US"/>
          </a:p>
        </p:txBody>
      </p:sp>
    </p:spTree>
    <p:extLst>
      <p:ext uri="{BB962C8B-B14F-4D97-AF65-F5344CB8AC3E}">
        <p14:creationId xmlns:p14="http://schemas.microsoft.com/office/powerpoint/2010/main" val="150509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fld id="{24217E49-1DD1-4241-837A-9022A89FC01C}" type="datetime1">
              <a:rPr lang="en-US" smtClean="0"/>
              <a:t>2/16/2017</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817ADB0D-ABAB-439E-9BAC-C5157F7BAD1C}" type="slidenum">
              <a:rPr lang="en-US"/>
              <a:pPr>
                <a:defRPr/>
              </a:pPr>
              <a:t>‹#›</a:t>
            </a:fld>
            <a:endParaRPr lang="en-US"/>
          </a:p>
        </p:txBody>
      </p:sp>
    </p:spTree>
    <p:extLst>
      <p:ext uri="{BB962C8B-B14F-4D97-AF65-F5344CB8AC3E}">
        <p14:creationId xmlns:p14="http://schemas.microsoft.com/office/powerpoint/2010/main" val="372513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fld id="{36835318-19EC-4846-831A-204B4ACA97FC}" type="datetime1">
              <a:rPr lang="en-US" smtClean="0"/>
              <a:t>2/16/2017</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A8B391E8-80CF-497D-885E-E23375D682C0}" type="slidenum">
              <a:rPr lang="en-US"/>
              <a:pPr>
                <a:defRPr/>
              </a:pPr>
              <a:t>‹#›</a:t>
            </a:fld>
            <a:endParaRPr lang="en-US"/>
          </a:p>
        </p:txBody>
      </p:sp>
    </p:spTree>
    <p:extLst>
      <p:ext uri="{BB962C8B-B14F-4D97-AF65-F5344CB8AC3E}">
        <p14:creationId xmlns:p14="http://schemas.microsoft.com/office/powerpoint/2010/main" val="172084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1D5DC58F-915E-49A0-99F8-CDCEEDEBBDB3}" type="datetime1">
              <a:rPr lang="en-US" smtClean="0"/>
              <a:t>2/16/2017</a:t>
            </a:fld>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385A680C-D420-4443-9A71-20A1B4DEEDA3}" type="slidenum">
              <a:rPr lang="en-US"/>
              <a:pPr>
                <a:defRPr/>
              </a:pPr>
              <a:t>‹#›</a:t>
            </a:fld>
            <a:endParaRPr lang="en-US"/>
          </a:p>
        </p:txBody>
      </p:sp>
    </p:spTree>
    <p:extLst>
      <p:ext uri="{BB962C8B-B14F-4D97-AF65-F5344CB8AC3E}">
        <p14:creationId xmlns:p14="http://schemas.microsoft.com/office/powerpoint/2010/main" val="71024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803AB3EE-7189-440F-B11D-D460F8DE0C5B}" type="datetime1">
              <a:rPr lang="en-US" smtClean="0"/>
              <a:t>2/16/2017</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6E2C7BC-2BF3-4E71-A790-AE454D4E5995}" type="slidenum">
              <a:rPr lang="en-US"/>
              <a:pPr>
                <a:defRPr/>
              </a:pPr>
              <a:t>‹#›</a:t>
            </a:fld>
            <a:endParaRPr lang="en-US"/>
          </a:p>
        </p:txBody>
      </p:sp>
    </p:spTree>
    <p:extLst>
      <p:ext uri="{BB962C8B-B14F-4D97-AF65-F5344CB8AC3E}">
        <p14:creationId xmlns:p14="http://schemas.microsoft.com/office/powerpoint/2010/main" val="266527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1365ECAB-1816-4C53-8DB7-A1CA0C9FB2C9}" type="datetime1">
              <a:rPr lang="en-US" smtClean="0"/>
              <a:t>2/16/2017</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D960275-C9EE-413E-9E25-568537AB9743}" type="slidenum">
              <a:rPr lang="en-US"/>
              <a:pPr>
                <a:defRPr/>
              </a:pPr>
              <a:t>‹#›</a:t>
            </a:fld>
            <a:endParaRPr lang="en-US"/>
          </a:p>
        </p:txBody>
      </p:sp>
    </p:spTree>
    <p:extLst>
      <p:ext uri="{BB962C8B-B14F-4D97-AF65-F5344CB8AC3E}">
        <p14:creationId xmlns:p14="http://schemas.microsoft.com/office/powerpoint/2010/main" val="1253473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kumimoji="1" lang="en-US" alt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kumimoji="1" lang="en-US" alt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kumimoji="1" lang="en-US" alt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kumimoji="1" lang="en-US" alt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kumimoji="1" lang="en-US" alt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kumimoji="1" lang="en-US" alt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kumimoji="1" lang="en-US" alt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fld id="{1F48892B-C78B-4F21-B9A4-9B1C6FD7B09F}" type="datetime1">
              <a:rPr lang="en-US" smtClean="0"/>
              <a:t>2/16/2017</a:t>
            </a:fld>
            <a:endParaRPr lang="en-US"/>
          </a:p>
        </p:txBody>
      </p:sp>
      <p:sp>
        <p:nvSpPr>
          <p:cNvPr id="399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399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1BF577D9-C71E-4689-8381-22D836AF01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A3EA39B2-8B91-4A9C-BB21-BAB4AD6B11E9}" type="slidenum">
              <a:rPr lang="en-US" altLang="en-US" smtClean="0"/>
              <a:pPr eaLnBrk="1" hangingPunct="1"/>
              <a:t>1</a:t>
            </a:fld>
            <a:endParaRPr lang="en-US" altLang="en-US" smtClean="0"/>
          </a:p>
        </p:txBody>
      </p:sp>
      <p:sp>
        <p:nvSpPr>
          <p:cNvPr id="3075" name="Title 1"/>
          <p:cNvSpPr>
            <a:spLocks noGrp="1"/>
          </p:cNvSpPr>
          <p:nvPr>
            <p:ph type="ctrTitle" idx="4294967295"/>
          </p:nvPr>
        </p:nvSpPr>
        <p:spPr>
          <a:xfrm>
            <a:off x="1143000" y="685800"/>
            <a:ext cx="7772400" cy="1470025"/>
          </a:xfrm>
        </p:spPr>
        <p:txBody>
          <a:bodyPr anchor="ctr"/>
          <a:lstStyle/>
          <a:p>
            <a:pPr eaLnBrk="1" hangingPunct="1"/>
            <a:r>
              <a:rPr lang="en-US" altLang="en-US" b="1" dirty="0" smtClean="0"/>
              <a:t>Table </a:t>
            </a:r>
            <a:r>
              <a:rPr lang="en-US" altLang="en-US" b="1" dirty="0" smtClean="0"/>
              <a:t>Appointments</a:t>
            </a:r>
          </a:p>
        </p:txBody>
      </p:sp>
      <p:sp>
        <p:nvSpPr>
          <p:cNvPr id="3076" name="Subtitle 2"/>
          <p:cNvSpPr>
            <a:spLocks noGrp="1"/>
          </p:cNvSpPr>
          <p:nvPr>
            <p:ph type="subTitle" idx="4294967295"/>
          </p:nvPr>
        </p:nvSpPr>
        <p:spPr>
          <a:xfrm>
            <a:off x="1447800" y="2057400"/>
            <a:ext cx="6477000" cy="1592263"/>
          </a:xfrm>
        </p:spPr>
        <p:txBody>
          <a:bodyPr/>
          <a:lstStyle/>
          <a:p>
            <a:pPr marL="0" indent="0" eaLnBrk="1" hangingPunct="1">
              <a:buFont typeface="Wingdings" pitchFamily="2" charset="2"/>
              <a:buNone/>
            </a:pPr>
            <a:r>
              <a:rPr lang="en-US" altLang="en-US" b="1" smtClean="0">
                <a:solidFill>
                  <a:srgbClr val="898989"/>
                </a:solidFill>
              </a:rPr>
              <a:t>All the items needed at the table to serve and eat a meal</a:t>
            </a:r>
            <a:r>
              <a:rPr lang="en-US" altLang="en-US" smtClean="0">
                <a:solidFill>
                  <a:srgbClr val="898989"/>
                </a:solidFill>
              </a:rPr>
              <a:t>.</a:t>
            </a:r>
          </a:p>
        </p:txBody>
      </p:sp>
      <p:pic>
        <p:nvPicPr>
          <p:cNvPr id="3077" name="Picture 7" descr="Dis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429000"/>
            <a:ext cx="3810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F392CC5-7B55-4A69-8563-4EBB29743B15}" type="slidenum">
              <a:rPr lang="en-US" altLang="en-US" smtClean="0"/>
              <a:pPr eaLnBrk="1" hangingPunct="1"/>
              <a:t>10</a:t>
            </a:fld>
            <a:endParaRPr lang="en-US" altLang="en-US" smtClean="0"/>
          </a:p>
        </p:txBody>
      </p:sp>
      <p:sp>
        <p:nvSpPr>
          <p:cNvPr id="12292" name="Title 1"/>
          <p:cNvSpPr>
            <a:spLocks noGrp="1"/>
          </p:cNvSpPr>
          <p:nvPr>
            <p:ph type="title" idx="4294967295"/>
          </p:nvPr>
        </p:nvSpPr>
        <p:spPr>
          <a:xfrm>
            <a:off x="1143000" y="685800"/>
            <a:ext cx="7793038" cy="1462088"/>
          </a:xfrm>
        </p:spPr>
        <p:txBody>
          <a:bodyPr anchor="ctr"/>
          <a:lstStyle/>
          <a:p>
            <a:pPr eaLnBrk="1" hangingPunct="1"/>
            <a:r>
              <a:rPr lang="en-US" altLang="en-US" b="1" smtClean="0"/>
              <a:t>Table linens</a:t>
            </a:r>
          </a:p>
        </p:txBody>
      </p:sp>
      <p:sp>
        <p:nvSpPr>
          <p:cNvPr id="12293" name="Content Placeholder 24"/>
          <p:cNvSpPr>
            <a:spLocks noGrp="1"/>
          </p:cNvSpPr>
          <p:nvPr>
            <p:ph sz="half" idx="4294967295"/>
          </p:nvPr>
        </p:nvSpPr>
        <p:spPr>
          <a:xfrm>
            <a:off x="4572000" y="2057400"/>
            <a:ext cx="4572000" cy="2701925"/>
          </a:xfrm>
        </p:spPr>
        <p:txBody>
          <a:bodyPr/>
          <a:lstStyle/>
          <a:p>
            <a:pPr eaLnBrk="1" hangingPunct="1"/>
            <a:r>
              <a:rPr lang="en-US" altLang="en-US" sz="2800" smtClean="0"/>
              <a:t>Protect the table surface</a:t>
            </a:r>
          </a:p>
          <a:p>
            <a:pPr eaLnBrk="1" hangingPunct="1"/>
            <a:r>
              <a:rPr lang="en-US" altLang="en-US" sz="2800" smtClean="0"/>
              <a:t>Deaden sounds of serving and clearing</a:t>
            </a:r>
          </a:p>
          <a:p>
            <a:pPr eaLnBrk="1" hangingPunct="1"/>
            <a:r>
              <a:rPr lang="en-US" altLang="en-US" sz="2800" smtClean="0"/>
              <a:t>Add beauty to table setting</a:t>
            </a:r>
          </a:p>
        </p:txBody>
      </p:sp>
      <p:pic>
        <p:nvPicPr>
          <p:cNvPr id="12294" name="Picture 2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28600" y="2133600"/>
            <a:ext cx="4038600" cy="3395663"/>
          </a:xfrm>
          <a:noFill/>
        </p:spPr>
      </p:pic>
      <p:sp>
        <p:nvSpPr>
          <p:cNvPr id="12295" name="Line Callout 1 (No Border) 28"/>
          <p:cNvSpPr>
            <a:spLocks/>
          </p:cNvSpPr>
          <p:nvPr/>
        </p:nvSpPr>
        <p:spPr bwMode="auto">
          <a:xfrm>
            <a:off x="4648200" y="4876800"/>
            <a:ext cx="4495800" cy="1219200"/>
          </a:xfrm>
          <a:prstGeom prst="callout1">
            <a:avLst>
              <a:gd name="adj1" fmla="val 43750"/>
              <a:gd name="adj2" fmla="val -1046"/>
              <a:gd name="adj3" fmla="val -26565"/>
              <a:gd name="adj4" fmla="val -46421"/>
            </a:avLst>
          </a:prstGeom>
          <a:solidFill>
            <a:schemeClr val="bg1"/>
          </a:solidFill>
          <a:ln w="25400" algn="ctr">
            <a:solidFill>
              <a:srgbClr val="385D8A"/>
            </a:solidFill>
            <a:miter lim="800000"/>
            <a:headEnd/>
            <a:tailEnd/>
          </a:ln>
        </p:spPr>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b="1">
                <a:latin typeface="Calibri" pitchFamily="34" charset="0"/>
              </a:rPr>
              <a:t>Drop – the part that hangs over the edge</a:t>
            </a:r>
            <a:endParaRPr lang="en-US" altLang="en-US">
              <a:latin typeface="Calibri" pitchFamily="34" charset="0"/>
            </a:endParaRPr>
          </a:p>
          <a:p>
            <a:pPr eaLnBrk="1" hangingPunct="1">
              <a:buFontTx/>
              <a:buChar char="•"/>
            </a:pPr>
            <a:r>
              <a:rPr lang="en-US" altLang="en-US">
                <a:latin typeface="Calibri" pitchFamily="34" charset="0"/>
              </a:rPr>
              <a:t> For casual should be 6-8 inches on all sides</a:t>
            </a:r>
          </a:p>
          <a:p>
            <a:pPr eaLnBrk="1" hangingPunct="1">
              <a:buFontTx/>
              <a:buChar char="•"/>
            </a:pPr>
            <a:r>
              <a:rPr lang="en-US" altLang="en-US">
                <a:latin typeface="Calibri" pitchFamily="34" charset="0"/>
              </a:rPr>
              <a:t> Deeper drop for a formal setting </a:t>
            </a:r>
          </a:p>
          <a:p>
            <a:pPr eaLnBrk="1" hangingPunct="1">
              <a:buFontTx/>
              <a:buChar char="•"/>
            </a:pPr>
            <a:r>
              <a:rPr lang="en-US" altLang="en-US">
                <a:latin typeface="Calibri" pitchFamily="34" charset="0"/>
              </a:rPr>
              <a:t> Even more for buffet settings</a:t>
            </a:r>
            <a:endParaRPr lang="en-US" altLang="en-US">
              <a:solidFill>
                <a:srgbClr val="FFFFFF"/>
              </a:solidFill>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4C52463-3122-4B70-9ED5-9C9C8198EC49}" type="slidenum">
              <a:rPr lang="en-US" altLang="en-US" smtClean="0"/>
              <a:pPr eaLnBrk="1" hangingPunct="1"/>
              <a:t>11</a:t>
            </a:fld>
            <a:endParaRPr lang="en-US" altLang="en-US" smtClean="0"/>
          </a:p>
        </p:txBody>
      </p:sp>
      <p:sp>
        <p:nvSpPr>
          <p:cNvPr id="13316" name="Title 1"/>
          <p:cNvSpPr>
            <a:spLocks noGrp="1"/>
          </p:cNvSpPr>
          <p:nvPr>
            <p:ph type="title" idx="4294967295"/>
          </p:nvPr>
        </p:nvSpPr>
        <p:spPr>
          <a:xfrm>
            <a:off x="1143000" y="381000"/>
            <a:ext cx="7793038" cy="1462088"/>
          </a:xfrm>
        </p:spPr>
        <p:txBody>
          <a:bodyPr anchor="ctr"/>
          <a:lstStyle/>
          <a:p>
            <a:pPr eaLnBrk="1" hangingPunct="1"/>
            <a:r>
              <a:rPr lang="en-US" altLang="en-US" sz="4000" b="1" smtClean="0"/>
              <a:t>Cloth Placemats, Table Runners &amp; Napkins</a:t>
            </a:r>
          </a:p>
        </p:txBody>
      </p:sp>
      <p:sp>
        <p:nvSpPr>
          <p:cNvPr id="13317" name="Content Placeholder 2"/>
          <p:cNvSpPr>
            <a:spLocks noGrp="1"/>
          </p:cNvSpPr>
          <p:nvPr>
            <p:ph sz="half" idx="4294967295"/>
          </p:nvPr>
        </p:nvSpPr>
        <p:spPr>
          <a:xfrm>
            <a:off x="533400" y="2017713"/>
            <a:ext cx="4876800" cy="3544887"/>
          </a:xfrm>
        </p:spPr>
        <p:txBody>
          <a:bodyPr/>
          <a:lstStyle/>
          <a:p>
            <a:pPr eaLnBrk="1" hangingPunct="1"/>
            <a:r>
              <a:rPr lang="en-US" altLang="en-US" sz="2800" smtClean="0"/>
              <a:t>Runner: 13-17 inches wide</a:t>
            </a:r>
          </a:p>
          <a:p>
            <a:pPr lvl="1" eaLnBrk="1" hangingPunct="1"/>
            <a:r>
              <a:rPr lang="en-US" altLang="en-US" sz="2400" smtClean="0"/>
              <a:t>placed down the table center </a:t>
            </a:r>
          </a:p>
          <a:p>
            <a:pPr lvl="1" eaLnBrk="1" hangingPunct="1"/>
            <a:r>
              <a:rPr lang="en-US" altLang="en-US" sz="2400" smtClean="0"/>
              <a:t>Often used with placemats</a:t>
            </a:r>
          </a:p>
          <a:p>
            <a:pPr eaLnBrk="1" hangingPunct="1"/>
            <a:r>
              <a:rPr lang="en-US" altLang="en-US" sz="2800" smtClean="0"/>
              <a:t>Placemats  </a:t>
            </a:r>
          </a:p>
          <a:p>
            <a:pPr lvl="1" eaLnBrk="1" hangingPunct="1"/>
            <a:r>
              <a:rPr lang="en-US" altLang="en-US" sz="2400" smtClean="0"/>
              <a:t>approximately 11 x 17 inches</a:t>
            </a:r>
          </a:p>
          <a:p>
            <a:pPr eaLnBrk="1" hangingPunct="1"/>
            <a:r>
              <a:rPr lang="en-US" altLang="en-US" sz="2800" smtClean="0"/>
              <a:t>Napkins</a:t>
            </a:r>
          </a:p>
          <a:p>
            <a:pPr lvl="1" eaLnBrk="1" hangingPunct="1"/>
            <a:r>
              <a:rPr lang="en-US" altLang="en-US" sz="2400" smtClean="0"/>
              <a:t>cocktail  - 10 inches</a:t>
            </a:r>
          </a:p>
          <a:p>
            <a:pPr lvl="1" eaLnBrk="1" hangingPunct="1"/>
            <a:r>
              <a:rPr lang="en-US" altLang="en-US" sz="2400" smtClean="0"/>
              <a:t>luncheon – 13 inches</a:t>
            </a:r>
          </a:p>
          <a:p>
            <a:pPr lvl="1" eaLnBrk="1" hangingPunct="1"/>
            <a:r>
              <a:rPr lang="en-US" altLang="en-US" sz="2400" smtClean="0"/>
              <a:t>dinner – 17 or more inches</a:t>
            </a:r>
          </a:p>
        </p:txBody>
      </p:sp>
      <p:pic>
        <p:nvPicPr>
          <p:cNvPr id="13318" name="Picture 12" descr="C:\Documents and Settings\pickardm\Local Settings\Temporary Internet Files\Content.IE5\BELWOQ8U\MPj0407088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057400"/>
            <a:ext cx="27447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5532C493-17D2-4C09-B0D0-D73A550C2EC8}" type="slidenum">
              <a:rPr lang="en-US" altLang="en-US" smtClean="0"/>
              <a:pPr eaLnBrk="1" hangingPunct="1"/>
              <a:t>12</a:t>
            </a:fld>
            <a:endParaRPr lang="en-US" altLang="en-US" smtClean="0"/>
          </a:p>
        </p:txBody>
      </p:sp>
      <p:sp>
        <p:nvSpPr>
          <p:cNvPr id="14340" name="Title 1"/>
          <p:cNvSpPr>
            <a:spLocks noGrp="1"/>
          </p:cNvSpPr>
          <p:nvPr>
            <p:ph type="title" idx="4294967295"/>
          </p:nvPr>
        </p:nvSpPr>
        <p:spPr>
          <a:xfrm>
            <a:off x="1219200" y="685800"/>
            <a:ext cx="7793038" cy="1462088"/>
          </a:xfrm>
        </p:spPr>
        <p:txBody>
          <a:bodyPr anchor="ctr"/>
          <a:lstStyle/>
          <a:p>
            <a:pPr eaLnBrk="1" hangingPunct="1"/>
            <a:r>
              <a:rPr lang="en-US" altLang="en-US" b="1" smtClean="0"/>
              <a:t>Center Pieces</a:t>
            </a:r>
          </a:p>
        </p:txBody>
      </p:sp>
      <p:sp>
        <p:nvSpPr>
          <p:cNvPr id="14341" name="Content Placeholder 2"/>
          <p:cNvSpPr>
            <a:spLocks noGrp="1"/>
          </p:cNvSpPr>
          <p:nvPr>
            <p:ph sz="half" idx="4294967295"/>
          </p:nvPr>
        </p:nvSpPr>
        <p:spPr>
          <a:xfrm>
            <a:off x="304800" y="2017713"/>
            <a:ext cx="4692650" cy="4114800"/>
          </a:xfrm>
        </p:spPr>
        <p:txBody>
          <a:bodyPr/>
          <a:lstStyle/>
          <a:p>
            <a:pPr eaLnBrk="1" hangingPunct="1"/>
            <a:r>
              <a:rPr lang="en-US" altLang="en-US" sz="2800" smtClean="0"/>
              <a:t>Be creative</a:t>
            </a:r>
          </a:p>
          <a:p>
            <a:pPr lvl="1" eaLnBrk="1" hangingPunct="1"/>
            <a:r>
              <a:rPr lang="en-US" altLang="en-US" sz="2400" smtClean="0"/>
              <a:t>Food and the soil of potted plants don’t mix.</a:t>
            </a:r>
          </a:p>
          <a:p>
            <a:pPr eaLnBrk="1" hangingPunct="1"/>
            <a:r>
              <a:rPr lang="en-US" altLang="en-US" sz="2800" smtClean="0"/>
              <a:t>Candles are appropriate for evening, but not daytime meals</a:t>
            </a:r>
          </a:p>
          <a:p>
            <a:pPr eaLnBrk="1" hangingPunct="1"/>
            <a:r>
              <a:rPr lang="en-US" altLang="en-US" sz="2800" smtClean="0"/>
              <a:t>Candles on the table should be lit and the flame above eye level.</a:t>
            </a:r>
          </a:p>
        </p:txBody>
      </p:sp>
      <p:sp>
        <p:nvSpPr>
          <p:cNvPr id="14342" name="Content Placeholder 3"/>
          <p:cNvSpPr>
            <a:spLocks noGrp="1"/>
          </p:cNvSpPr>
          <p:nvPr>
            <p:ph sz="half" idx="4294967295"/>
          </p:nvPr>
        </p:nvSpPr>
        <p:spPr>
          <a:xfrm>
            <a:off x="5105400" y="2057400"/>
            <a:ext cx="3814763" cy="4114800"/>
          </a:xfrm>
        </p:spPr>
        <p:txBody>
          <a:bodyPr/>
          <a:lstStyle/>
          <a:p>
            <a:pPr eaLnBrk="1" hangingPunct="1"/>
            <a:r>
              <a:rPr lang="en-US" altLang="en-US" sz="2800" smtClean="0"/>
              <a:t>Size in proportion to the table</a:t>
            </a:r>
          </a:p>
          <a:p>
            <a:pPr eaLnBrk="1" hangingPunct="1"/>
            <a:r>
              <a:rPr lang="en-US" altLang="en-US" sz="2800" smtClean="0"/>
              <a:t>Guests should be able to see over the centerpiece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406D774-A1A7-48D8-89F5-06C6EBB9BE47}" type="slidenum">
              <a:rPr lang="en-US" altLang="en-US" smtClean="0"/>
              <a:pPr eaLnBrk="1" hangingPunct="1"/>
              <a:t>2</a:t>
            </a:fld>
            <a:endParaRPr lang="en-US" altLang="en-US" smtClean="0"/>
          </a:p>
        </p:txBody>
      </p:sp>
      <p:sp>
        <p:nvSpPr>
          <p:cNvPr id="4100" name="Title 1"/>
          <p:cNvSpPr>
            <a:spLocks noGrp="1"/>
          </p:cNvSpPr>
          <p:nvPr>
            <p:ph type="title" idx="4294967295"/>
          </p:nvPr>
        </p:nvSpPr>
        <p:spPr>
          <a:xfrm>
            <a:off x="1150938" y="457200"/>
            <a:ext cx="7993062" cy="1462088"/>
          </a:xfrm>
        </p:spPr>
        <p:txBody>
          <a:bodyPr anchor="ctr"/>
          <a:lstStyle/>
          <a:p>
            <a:pPr eaLnBrk="1" hangingPunct="1"/>
            <a:r>
              <a:rPr lang="en-US" altLang="en-US" sz="4000" b="1" smtClean="0"/>
              <a:t>Classification of Tableware</a:t>
            </a:r>
          </a:p>
        </p:txBody>
      </p:sp>
      <p:sp>
        <p:nvSpPr>
          <p:cNvPr id="4101" name="Content Placeholder 2"/>
          <p:cNvSpPr>
            <a:spLocks noGrp="1"/>
          </p:cNvSpPr>
          <p:nvPr>
            <p:ph idx="4294967295"/>
          </p:nvPr>
        </p:nvSpPr>
        <p:spPr>
          <a:xfrm>
            <a:off x="457200" y="2286000"/>
            <a:ext cx="3657600" cy="4114800"/>
          </a:xfrm>
        </p:spPr>
        <p:txBody>
          <a:bodyPr/>
          <a:lstStyle/>
          <a:p>
            <a:pPr eaLnBrk="1" hangingPunct="1"/>
            <a:r>
              <a:rPr lang="en-US" altLang="en-US" smtClean="0"/>
              <a:t>Dinnerware</a:t>
            </a:r>
          </a:p>
          <a:p>
            <a:pPr eaLnBrk="1" hangingPunct="1"/>
            <a:r>
              <a:rPr lang="en-US" altLang="en-US" smtClean="0"/>
              <a:t>Flatware</a:t>
            </a:r>
          </a:p>
          <a:p>
            <a:pPr eaLnBrk="1" hangingPunct="1"/>
            <a:r>
              <a:rPr lang="en-US" altLang="en-US" smtClean="0"/>
              <a:t>Beverageware</a:t>
            </a:r>
          </a:p>
          <a:p>
            <a:pPr eaLnBrk="1" hangingPunct="1"/>
            <a:r>
              <a:rPr lang="en-US" altLang="en-US" smtClean="0"/>
              <a:t>Holloware</a:t>
            </a:r>
          </a:p>
        </p:txBody>
      </p:sp>
      <p:pic>
        <p:nvPicPr>
          <p:cNvPr id="4102" name="Picture 11" descr="C:\Documents and Settings\pickardm\Local Settings\Temporary Internet Files\Content.IE5\JSOJFAR4\MPj0427799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49530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86381440-6030-48C8-BDA8-7DFA68929793}" type="slidenum">
              <a:rPr lang="en-US" altLang="en-US" smtClean="0"/>
              <a:pPr eaLnBrk="1" hangingPunct="1"/>
              <a:t>3</a:t>
            </a:fld>
            <a:endParaRPr lang="en-US" altLang="en-US" smtClean="0"/>
          </a:p>
        </p:txBody>
      </p:sp>
      <p:pic>
        <p:nvPicPr>
          <p:cNvPr id="5124" name="Picture 13" descr="C:\Documents and Settings\pickardm\Local Settings\Temporary Internet Files\Content.IE5\BELWOQ8U\MPj04276510000[1].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265863" y="1676400"/>
            <a:ext cx="2878137" cy="3671888"/>
          </a:xfrm>
          <a:noFill/>
        </p:spPr>
      </p:pic>
      <p:sp>
        <p:nvSpPr>
          <p:cNvPr id="5125" name="Title 1"/>
          <p:cNvSpPr>
            <a:spLocks noGrp="1"/>
          </p:cNvSpPr>
          <p:nvPr>
            <p:ph type="title" idx="4294967295"/>
          </p:nvPr>
        </p:nvSpPr>
        <p:spPr>
          <a:xfrm>
            <a:off x="1143000" y="762000"/>
            <a:ext cx="7793038" cy="1403350"/>
          </a:xfrm>
        </p:spPr>
        <p:txBody>
          <a:bodyPr anchor="ctr"/>
          <a:lstStyle/>
          <a:p>
            <a:pPr eaLnBrk="1" hangingPunct="1"/>
            <a:r>
              <a:rPr lang="en-US" altLang="en-US" b="1" smtClean="0"/>
              <a:t>Dinnerware is:</a:t>
            </a:r>
          </a:p>
        </p:txBody>
      </p:sp>
      <p:sp>
        <p:nvSpPr>
          <p:cNvPr id="5126" name="Content Placeholder 3"/>
          <p:cNvSpPr>
            <a:spLocks noGrp="1"/>
          </p:cNvSpPr>
          <p:nvPr>
            <p:ph sz="half" idx="4294967295"/>
          </p:nvPr>
        </p:nvSpPr>
        <p:spPr>
          <a:xfrm>
            <a:off x="609600" y="1905000"/>
            <a:ext cx="4953000" cy="3925888"/>
          </a:xfrm>
        </p:spPr>
        <p:txBody>
          <a:bodyPr/>
          <a:lstStyle/>
          <a:p>
            <a:pPr eaLnBrk="1" hangingPunct="1"/>
            <a:r>
              <a:rPr lang="en-US" altLang="en-US" sz="2800" dirty="0" smtClean="0"/>
              <a:t>Plates, cups, saucers, bowls</a:t>
            </a:r>
          </a:p>
          <a:p>
            <a:pPr eaLnBrk="1" hangingPunct="1"/>
            <a:r>
              <a:rPr lang="en-US" altLang="en-US" sz="2800" dirty="0" smtClean="0"/>
              <a:t>Dinnerware includes:</a:t>
            </a:r>
          </a:p>
          <a:p>
            <a:pPr eaLnBrk="1" hangingPunct="1"/>
            <a:r>
              <a:rPr lang="en-US" altLang="en-US" sz="2800" dirty="0" smtClean="0"/>
              <a:t>China</a:t>
            </a:r>
          </a:p>
          <a:p>
            <a:pPr lvl="1" eaLnBrk="1" hangingPunct="1"/>
            <a:r>
              <a:rPr lang="en-US" altLang="en-US" sz="2400" dirty="0" smtClean="0"/>
              <a:t>stoneware</a:t>
            </a:r>
          </a:p>
          <a:p>
            <a:pPr lvl="1" eaLnBrk="1" hangingPunct="1"/>
            <a:r>
              <a:rPr lang="en-US" altLang="en-US" sz="2400" dirty="0" smtClean="0"/>
              <a:t>earthenware</a:t>
            </a:r>
          </a:p>
          <a:p>
            <a:pPr lvl="1" eaLnBrk="1" hangingPunct="1"/>
            <a:r>
              <a:rPr lang="en-US" altLang="en-US" sz="2400" dirty="0" smtClean="0"/>
              <a:t>pottery</a:t>
            </a:r>
          </a:p>
          <a:p>
            <a:pPr eaLnBrk="1" hangingPunct="1"/>
            <a:r>
              <a:rPr lang="en-US" altLang="en-US" sz="2800" dirty="0" smtClean="0"/>
              <a:t>Other materials</a:t>
            </a:r>
          </a:p>
          <a:p>
            <a:pPr lvl="1" eaLnBrk="1" hangingPunct="1"/>
            <a:r>
              <a:rPr lang="en-US" altLang="en-US" sz="2400" dirty="0" smtClean="0"/>
              <a:t>glass-ceramic </a:t>
            </a:r>
          </a:p>
          <a:p>
            <a:pPr lvl="1" eaLnBrk="1" hangingPunct="1"/>
            <a:r>
              <a:rPr lang="en-US" altLang="en-US" sz="2400" dirty="0" smtClean="0"/>
              <a:t>plastic</a:t>
            </a:r>
          </a:p>
          <a:p>
            <a:pPr lvl="1" eaLnBrk="1" hangingPunct="1"/>
            <a:endParaRPr lang="en-US" altLang="en-US"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b="1" smtClean="0"/>
              <a:t>Flatware is:</a:t>
            </a:r>
          </a:p>
        </p:txBody>
      </p:sp>
      <p:sp>
        <p:nvSpPr>
          <p:cNvPr id="6147" name="Rectangle 3"/>
          <p:cNvSpPr>
            <a:spLocks noGrp="1" noChangeArrowheads="1"/>
          </p:cNvSpPr>
          <p:nvPr>
            <p:ph type="body" idx="1"/>
          </p:nvPr>
        </p:nvSpPr>
        <p:spPr/>
        <p:txBody>
          <a:bodyPr/>
          <a:lstStyle/>
          <a:p>
            <a:pPr>
              <a:lnSpc>
                <a:spcPct val="80000"/>
              </a:lnSpc>
            </a:pPr>
            <a:r>
              <a:rPr lang="en-US" altLang="en-US" sz="2800" dirty="0" smtClean="0"/>
              <a:t>Often called “silverware” and includes:</a:t>
            </a:r>
          </a:p>
          <a:p>
            <a:pPr lvl="1">
              <a:lnSpc>
                <a:spcPct val="80000"/>
              </a:lnSpc>
            </a:pPr>
            <a:r>
              <a:rPr lang="en-US" altLang="en-US" sz="2400" dirty="0" smtClean="0"/>
              <a:t>Knives</a:t>
            </a:r>
          </a:p>
          <a:p>
            <a:pPr lvl="1">
              <a:lnSpc>
                <a:spcPct val="80000"/>
              </a:lnSpc>
            </a:pPr>
            <a:r>
              <a:rPr lang="en-US" altLang="en-US" sz="2400" dirty="0" smtClean="0"/>
              <a:t>Forks</a:t>
            </a:r>
          </a:p>
          <a:p>
            <a:pPr lvl="1">
              <a:lnSpc>
                <a:spcPct val="80000"/>
              </a:lnSpc>
            </a:pPr>
            <a:r>
              <a:rPr lang="en-US" altLang="en-US" sz="2400" dirty="0" smtClean="0"/>
              <a:t>Spoons</a:t>
            </a:r>
          </a:p>
          <a:p>
            <a:pPr lvl="1">
              <a:lnSpc>
                <a:spcPct val="80000"/>
              </a:lnSpc>
            </a:pPr>
            <a:r>
              <a:rPr lang="en-US" altLang="en-US" sz="2400" dirty="0" smtClean="0"/>
              <a:t>Specialty utensils</a:t>
            </a:r>
          </a:p>
          <a:p>
            <a:pPr>
              <a:lnSpc>
                <a:spcPct val="80000"/>
              </a:lnSpc>
            </a:pPr>
            <a:r>
              <a:rPr lang="en-US" altLang="en-US" sz="2800" dirty="0" smtClean="0"/>
              <a:t>Materials made from:</a:t>
            </a:r>
          </a:p>
          <a:p>
            <a:pPr lvl="1">
              <a:lnSpc>
                <a:spcPct val="80000"/>
              </a:lnSpc>
            </a:pPr>
            <a:r>
              <a:rPr lang="en-US" altLang="en-US" sz="2400" dirty="0" smtClean="0"/>
              <a:t>Sterling</a:t>
            </a:r>
          </a:p>
          <a:p>
            <a:pPr lvl="1">
              <a:lnSpc>
                <a:spcPct val="80000"/>
              </a:lnSpc>
            </a:pPr>
            <a:r>
              <a:rPr lang="en-US" altLang="en-US" sz="2400" dirty="0" smtClean="0"/>
              <a:t>Silver plate</a:t>
            </a:r>
          </a:p>
          <a:p>
            <a:pPr lvl="1">
              <a:lnSpc>
                <a:spcPct val="80000"/>
              </a:lnSpc>
            </a:pPr>
            <a:r>
              <a:rPr lang="en-US" altLang="en-US" sz="2400" dirty="0" smtClean="0"/>
              <a:t>Stainless</a:t>
            </a:r>
          </a:p>
          <a:p>
            <a:pPr lvl="1">
              <a:lnSpc>
                <a:spcPct val="80000"/>
              </a:lnSpc>
            </a:pPr>
            <a:r>
              <a:rPr lang="en-US" altLang="en-US" sz="2400" dirty="0" smtClean="0"/>
              <a:t>Plastic /wood </a:t>
            </a:r>
          </a:p>
        </p:txBody>
      </p:sp>
      <p:pic>
        <p:nvPicPr>
          <p:cNvPr id="6148" name="Picture 5" descr="MPj040248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6670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FCDFD1C-FD9C-4707-B7DC-7B6A518A73A6}"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24A6B95B-EC78-41B8-8D0E-581EC514A255}" type="slidenum">
              <a:rPr lang="en-US" altLang="en-US" smtClean="0"/>
              <a:pPr eaLnBrk="1" hangingPunct="1"/>
              <a:t>5</a:t>
            </a:fld>
            <a:endParaRPr lang="en-US" altLang="en-US" smtClean="0"/>
          </a:p>
        </p:txBody>
      </p:sp>
      <p:sp>
        <p:nvSpPr>
          <p:cNvPr id="7172" name="Title 1"/>
          <p:cNvSpPr>
            <a:spLocks noGrp="1"/>
          </p:cNvSpPr>
          <p:nvPr>
            <p:ph type="title" idx="4294967295"/>
          </p:nvPr>
        </p:nvSpPr>
        <p:spPr>
          <a:xfrm>
            <a:off x="990600" y="381000"/>
            <a:ext cx="8555038" cy="1462088"/>
          </a:xfrm>
        </p:spPr>
        <p:txBody>
          <a:bodyPr anchor="ctr"/>
          <a:lstStyle/>
          <a:p>
            <a:pPr eaLnBrk="1" hangingPunct="1"/>
            <a:r>
              <a:rPr lang="en-US" altLang="en-US" b="1" smtClean="0"/>
              <a:t>Beverageware </a:t>
            </a:r>
            <a:br>
              <a:rPr lang="en-US" altLang="en-US" b="1" smtClean="0"/>
            </a:br>
            <a:r>
              <a:rPr lang="en-US" altLang="en-US" b="1" smtClean="0"/>
              <a:t>or glassware is:</a:t>
            </a:r>
          </a:p>
        </p:txBody>
      </p:sp>
      <p:sp>
        <p:nvSpPr>
          <p:cNvPr id="7173" name="Content Placeholder 2"/>
          <p:cNvSpPr>
            <a:spLocks noGrp="1"/>
          </p:cNvSpPr>
          <p:nvPr>
            <p:ph sz="half" idx="4294967295"/>
          </p:nvPr>
        </p:nvSpPr>
        <p:spPr>
          <a:xfrm>
            <a:off x="457200" y="2057400"/>
            <a:ext cx="2438400" cy="4525963"/>
          </a:xfrm>
        </p:spPr>
        <p:txBody>
          <a:bodyPr/>
          <a:lstStyle/>
          <a:p>
            <a:pPr eaLnBrk="1" hangingPunct="1"/>
            <a:r>
              <a:rPr lang="en-US" altLang="en-US" sz="2600" b="1" smtClean="0"/>
              <a:t>Lead glass</a:t>
            </a:r>
          </a:p>
          <a:p>
            <a:pPr lvl="1" eaLnBrk="1" hangingPunct="1"/>
            <a:r>
              <a:rPr lang="en-US" altLang="en-US" sz="2000" smtClean="0"/>
              <a:t>Higher quality</a:t>
            </a:r>
          </a:p>
          <a:p>
            <a:pPr lvl="1" eaLnBrk="1" hangingPunct="1"/>
            <a:r>
              <a:rPr lang="en-US" altLang="en-US" sz="2000" smtClean="0"/>
              <a:t>More expensive</a:t>
            </a:r>
          </a:p>
        </p:txBody>
      </p:sp>
      <p:sp>
        <p:nvSpPr>
          <p:cNvPr id="7174" name="Content Placeholder 3"/>
          <p:cNvSpPr>
            <a:spLocks noGrp="1"/>
          </p:cNvSpPr>
          <p:nvPr>
            <p:ph sz="half" idx="4294967295"/>
          </p:nvPr>
        </p:nvSpPr>
        <p:spPr>
          <a:xfrm>
            <a:off x="2895600" y="2057400"/>
            <a:ext cx="3598863" cy="1592263"/>
          </a:xfrm>
        </p:spPr>
        <p:txBody>
          <a:bodyPr/>
          <a:lstStyle/>
          <a:p>
            <a:pPr eaLnBrk="1" hangingPunct="1"/>
            <a:r>
              <a:rPr lang="en-US" altLang="en-US" sz="2600" b="1" smtClean="0"/>
              <a:t>Lime glass</a:t>
            </a:r>
          </a:p>
          <a:p>
            <a:pPr lvl="1" eaLnBrk="1" hangingPunct="1"/>
            <a:r>
              <a:rPr lang="en-US" altLang="en-US" sz="2000" smtClean="0"/>
              <a:t>Lighter, more brittle</a:t>
            </a:r>
          </a:p>
          <a:p>
            <a:pPr lvl="1" eaLnBrk="1" hangingPunct="1"/>
            <a:r>
              <a:rPr lang="en-US" altLang="en-US" sz="2000" smtClean="0"/>
              <a:t>Ideal for much glassware</a:t>
            </a:r>
          </a:p>
        </p:txBody>
      </p:sp>
      <p:pic>
        <p:nvPicPr>
          <p:cNvPr id="7175" name="Picture 2" descr="C:\Documents and Settings\pickardm\Local Settings\Temporary Internet Files\Content.IE5\BELWOQ8U\MPj0227766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810000"/>
            <a:ext cx="34290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descr="C:\Documents and Settings\pickardm\Local Settings\Temporary Internet Files\Content.IE5\JSOJFAR4\MPj0436458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962400"/>
            <a:ext cx="17716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35" descr="C:\Documents and Settings\pickardm\Local Settings\Temporary Internet Files\Content.IE5\JSOJFAR4\MPj0406539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962400"/>
            <a:ext cx="21145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Content Placeholder 3"/>
          <p:cNvSpPr txBox="1">
            <a:spLocks/>
          </p:cNvSpPr>
          <p:nvPr/>
        </p:nvSpPr>
        <p:spPr bwMode="auto">
          <a:xfrm>
            <a:off x="5867400" y="2057400"/>
            <a:ext cx="3276600" cy="1752600"/>
          </a:xfrm>
          <a:prstGeom prst="rect">
            <a:avLst/>
          </a:prstGeom>
          <a:noFill/>
          <a:ln w="9525">
            <a:noFill/>
            <a:miter lim="800000"/>
            <a:headEnd/>
            <a:tailEnd/>
          </a:ln>
        </p:spPr>
        <p:txBody>
          <a:bodyPr/>
          <a:lstStyle/>
          <a:p>
            <a:pPr marL="342900" indent="-342900">
              <a:spcBef>
                <a:spcPct val="20000"/>
              </a:spcBef>
              <a:buClr>
                <a:schemeClr val="folHlink"/>
              </a:buClr>
              <a:buFont typeface="Wingdings" pitchFamily="2" charset="2"/>
              <a:buChar char="§"/>
              <a:defRPr/>
            </a:pPr>
            <a:r>
              <a:rPr lang="en-US" sz="2800" b="1" dirty="0">
                <a:latin typeface="+mj-lt"/>
              </a:rPr>
              <a:t>Plastic</a:t>
            </a:r>
          </a:p>
          <a:p>
            <a:pPr marL="800100" lvl="1" indent="-342900">
              <a:spcBef>
                <a:spcPct val="20000"/>
              </a:spcBef>
              <a:buClr>
                <a:srgbClr val="CC00FF"/>
              </a:buClr>
              <a:buFont typeface="Wingdings" pitchFamily="2" charset="2"/>
              <a:buChar char="§"/>
              <a:defRPr/>
            </a:pPr>
            <a:r>
              <a:rPr lang="en-US" sz="2000" dirty="0">
                <a:latin typeface="+mj-lt"/>
              </a:rPr>
              <a:t>Very casual, low cost</a:t>
            </a:r>
          </a:p>
          <a:p>
            <a:pPr marL="800100" lvl="1" indent="-342900">
              <a:spcBef>
                <a:spcPct val="20000"/>
              </a:spcBef>
              <a:buClr>
                <a:srgbClr val="CC00FF"/>
              </a:buClr>
              <a:buFont typeface="Wingdings" pitchFamily="2" charset="2"/>
              <a:buChar char="§"/>
              <a:defRPr/>
            </a:pPr>
            <a:r>
              <a:rPr lang="en-US" sz="2000" dirty="0">
                <a:latin typeface="+mj-lt"/>
              </a:rPr>
              <a:t>Unbreakable / disposable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EEFA373-35F4-4013-8D3D-DD33E4455EF1}" type="slidenum">
              <a:rPr lang="en-US" altLang="en-US" smtClean="0"/>
              <a:pPr eaLnBrk="1" hangingPunct="1"/>
              <a:t>6</a:t>
            </a:fld>
            <a:endParaRPr lang="en-US" altLang="en-US" smtClean="0"/>
          </a:p>
        </p:txBody>
      </p:sp>
      <p:sp>
        <p:nvSpPr>
          <p:cNvPr id="8196" name="Title 4"/>
          <p:cNvSpPr>
            <a:spLocks noGrp="1"/>
          </p:cNvSpPr>
          <p:nvPr>
            <p:ph type="title" idx="4294967295"/>
          </p:nvPr>
        </p:nvSpPr>
        <p:spPr>
          <a:xfrm>
            <a:off x="1143000" y="685800"/>
            <a:ext cx="7793038" cy="1462088"/>
          </a:xfrm>
        </p:spPr>
        <p:txBody>
          <a:bodyPr anchor="ctr"/>
          <a:lstStyle/>
          <a:p>
            <a:pPr eaLnBrk="1" hangingPunct="1"/>
            <a:r>
              <a:rPr lang="en-US" altLang="en-US" b="1" smtClean="0"/>
              <a:t>Lead Crystal Punchbowl</a:t>
            </a:r>
            <a:r>
              <a:rPr lang="en-US" altLang="en-US" smtClean="0"/>
              <a:t> </a:t>
            </a:r>
          </a:p>
        </p:txBody>
      </p:sp>
      <p:pic>
        <p:nvPicPr>
          <p:cNvPr id="8197" name="Picture 8" descr="C:\Documents and Settings\pickardm\Local Settings\Temporary Internet Files\Content.IE5\JSOJFAR4\MPj0407471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133600"/>
            <a:ext cx="5141913"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87E2EF5C-FDDC-40A4-9065-A5E8D3581A5C}" type="slidenum">
              <a:rPr lang="en-US" altLang="en-US" smtClean="0"/>
              <a:pPr eaLnBrk="1" hangingPunct="1"/>
              <a:t>7</a:t>
            </a:fld>
            <a:endParaRPr lang="en-US" altLang="en-US" smtClean="0"/>
          </a:p>
        </p:txBody>
      </p:sp>
      <p:sp>
        <p:nvSpPr>
          <p:cNvPr id="9220" name="Title 1"/>
          <p:cNvSpPr>
            <a:spLocks noGrp="1"/>
          </p:cNvSpPr>
          <p:nvPr>
            <p:ph type="title" idx="4294967295"/>
          </p:nvPr>
        </p:nvSpPr>
        <p:spPr>
          <a:xfrm>
            <a:off x="1143000" y="381000"/>
            <a:ext cx="7772400" cy="1462088"/>
          </a:xfrm>
        </p:spPr>
        <p:txBody>
          <a:bodyPr anchor="ctr"/>
          <a:lstStyle/>
          <a:p>
            <a:pPr eaLnBrk="1" hangingPunct="1"/>
            <a:r>
              <a:rPr lang="en-US" altLang="en-US" b="1" smtClean="0"/>
              <a:t>Two basic shapes </a:t>
            </a:r>
            <a:br>
              <a:rPr lang="en-US" altLang="en-US" b="1" smtClean="0"/>
            </a:br>
            <a:r>
              <a:rPr lang="en-US" altLang="en-US" b="1" smtClean="0"/>
              <a:t>of beverageware are:</a:t>
            </a:r>
          </a:p>
        </p:txBody>
      </p:sp>
      <p:sp>
        <p:nvSpPr>
          <p:cNvPr id="9221" name="Content Placeholder 2"/>
          <p:cNvSpPr>
            <a:spLocks noGrp="1"/>
          </p:cNvSpPr>
          <p:nvPr>
            <p:ph sz="half" idx="4294967295"/>
          </p:nvPr>
        </p:nvSpPr>
        <p:spPr>
          <a:xfrm>
            <a:off x="1219200" y="1752600"/>
            <a:ext cx="3048000" cy="3533775"/>
          </a:xfrm>
        </p:spPr>
        <p:txBody>
          <a:bodyPr/>
          <a:lstStyle/>
          <a:p>
            <a:pPr eaLnBrk="1" hangingPunct="1"/>
            <a:r>
              <a:rPr lang="en-US" altLang="en-US" sz="2800" b="1" smtClean="0"/>
              <a:t>Stemware</a:t>
            </a:r>
          </a:p>
        </p:txBody>
      </p:sp>
      <p:pic>
        <p:nvPicPr>
          <p:cNvPr id="9222" name="Picture 9"/>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284788" y="2709863"/>
            <a:ext cx="1651000" cy="3148012"/>
          </a:xfrm>
          <a:noFill/>
        </p:spPr>
      </p:pic>
      <p:sp>
        <p:nvSpPr>
          <p:cNvPr id="9223" name="Content Placeholder 2"/>
          <p:cNvSpPr txBox="1">
            <a:spLocks/>
          </p:cNvSpPr>
          <p:nvPr/>
        </p:nvSpPr>
        <p:spPr bwMode="auto">
          <a:xfrm>
            <a:off x="4724400" y="17526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20000"/>
              </a:spcBef>
              <a:buClr>
                <a:schemeClr val="folHlink"/>
              </a:buClr>
              <a:buSzPct val="125000"/>
              <a:buFont typeface="Wingdings" pitchFamily="2" charset="2"/>
              <a:buChar char="§"/>
            </a:pPr>
            <a:r>
              <a:rPr lang="en-US" altLang="en-US" sz="2800" b="1">
                <a:latin typeface="Calibri" pitchFamily="34" charset="0"/>
              </a:rPr>
              <a:t>Tumbler</a:t>
            </a:r>
          </a:p>
        </p:txBody>
      </p:sp>
      <p:pic>
        <p:nvPicPr>
          <p:cNvPr id="9224" name="Picture 11" descr="C:\Documents and Settings\pickardm\Local Settings\Temporary Internet Files\Content.IE5\S5FYWN5B\MPj03143140000[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3886200"/>
            <a:ext cx="1793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86000"/>
            <a:ext cx="17399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Box 24"/>
          <p:cNvSpPr txBox="1">
            <a:spLocks noChangeArrowheads="1"/>
          </p:cNvSpPr>
          <p:nvPr/>
        </p:nvSpPr>
        <p:spPr bwMode="auto">
          <a:xfrm>
            <a:off x="2514600" y="29718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a:latin typeface="Calibri" pitchFamily="34" charset="0"/>
              </a:rPr>
              <a:t>bowl</a:t>
            </a:r>
          </a:p>
        </p:txBody>
      </p:sp>
      <p:sp>
        <p:nvSpPr>
          <p:cNvPr id="9227" name="TextBox 25"/>
          <p:cNvSpPr txBox="1">
            <a:spLocks noChangeArrowheads="1"/>
          </p:cNvSpPr>
          <p:nvPr/>
        </p:nvSpPr>
        <p:spPr bwMode="auto">
          <a:xfrm>
            <a:off x="2514600" y="44196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a:latin typeface="Calibri" pitchFamily="34" charset="0"/>
              </a:rPr>
              <a:t>stem</a:t>
            </a:r>
          </a:p>
        </p:txBody>
      </p:sp>
      <p:sp>
        <p:nvSpPr>
          <p:cNvPr id="9228" name="TextBox 26"/>
          <p:cNvSpPr txBox="1">
            <a:spLocks noChangeArrowheads="1"/>
          </p:cNvSpPr>
          <p:nvPr/>
        </p:nvSpPr>
        <p:spPr bwMode="auto">
          <a:xfrm>
            <a:off x="2514600" y="495300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a:latin typeface="Calibri" pitchFamily="34" charset="0"/>
              </a:rPr>
              <a:t>foot</a:t>
            </a:r>
          </a:p>
        </p:txBody>
      </p:sp>
      <p:sp>
        <p:nvSpPr>
          <p:cNvPr id="9229" name="TextBox 27"/>
          <p:cNvSpPr txBox="1">
            <a:spLocks noChangeArrowheads="1"/>
          </p:cNvSpPr>
          <p:nvPr/>
        </p:nvSpPr>
        <p:spPr bwMode="auto">
          <a:xfrm>
            <a:off x="457200" y="5715000"/>
            <a:ext cx="1684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buFont typeface="Arial" charset="0"/>
              <a:buChar char="•"/>
            </a:pPr>
            <a:r>
              <a:rPr lang="en-US" altLang="en-US">
                <a:latin typeface="Calibri" pitchFamily="34" charset="0"/>
              </a:rPr>
              <a:t>  Water goblets</a:t>
            </a:r>
          </a:p>
          <a:p>
            <a:pPr eaLnBrk="1" hangingPunct="1">
              <a:buFont typeface="Arial" charset="0"/>
              <a:buChar char="•"/>
            </a:pPr>
            <a:r>
              <a:rPr lang="en-US" altLang="en-US">
                <a:latin typeface="Calibri" pitchFamily="34" charset="0"/>
              </a:rPr>
              <a:t>  Sherbets</a:t>
            </a:r>
          </a:p>
          <a:p>
            <a:pPr eaLnBrk="1" hangingPunct="1">
              <a:buFont typeface="Arial" charset="0"/>
              <a:buChar char="•"/>
            </a:pPr>
            <a:r>
              <a:rPr lang="en-US" altLang="en-US">
                <a:latin typeface="Calibri" pitchFamily="34" charset="0"/>
              </a:rPr>
              <a:t>  Flutes</a:t>
            </a:r>
          </a:p>
        </p:txBody>
      </p:sp>
      <p:sp>
        <p:nvSpPr>
          <p:cNvPr id="9230" name="TextBox 28"/>
          <p:cNvSpPr txBox="1">
            <a:spLocks noChangeArrowheads="1"/>
          </p:cNvSpPr>
          <p:nvPr/>
        </p:nvSpPr>
        <p:spPr bwMode="auto">
          <a:xfrm>
            <a:off x="7239000" y="2286000"/>
            <a:ext cx="1905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a:latin typeface="Calibri" pitchFamily="34" charset="0"/>
              </a:rPr>
              <a:t>Popular sizes are </a:t>
            </a:r>
          </a:p>
          <a:p>
            <a:pPr eaLnBrk="1" hangingPunct="1">
              <a:buFont typeface="Arial" charset="0"/>
              <a:buChar char="•"/>
            </a:pPr>
            <a:r>
              <a:rPr lang="en-US" altLang="en-US">
                <a:latin typeface="Calibri" pitchFamily="34" charset="0"/>
              </a:rPr>
              <a:t>  Cooler</a:t>
            </a:r>
          </a:p>
          <a:p>
            <a:pPr eaLnBrk="1" hangingPunct="1">
              <a:buFont typeface="Arial" charset="0"/>
              <a:buChar char="•"/>
            </a:pPr>
            <a:r>
              <a:rPr lang="en-US" altLang="en-US">
                <a:latin typeface="Calibri" pitchFamily="34" charset="0"/>
              </a:rPr>
              <a:t>  Highball</a:t>
            </a:r>
          </a:p>
          <a:p>
            <a:pPr eaLnBrk="1" hangingPunct="1">
              <a:buFont typeface="Arial" charset="0"/>
              <a:buChar char="•"/>
            </a:pPr>
            <a:r>
              <a:rPr lang="en-US" altLang="en-US">
                <a:latin typeface="Calibri" pitchFamily="34" charset="0"/>
              </a:rPr>
              <a:t>  Juice</a:t>
            </a:r>
          </a:p>
        </p:txBody>
      </p:sp>
      <p:sp>
        <p:nvSpPr>
          <p:cNvPr id="9231" name="TextBox 29"/>
          <p:cNvSpPr txBox="1">
            <a:spLocks noChangeArrowheads="1"/>
          </p:cNvSpPr>
          <p:nvPr/>
        </p:nvSpPr>
        <p:spPr bwMode="auto">
          <a:xfrm>
            <a:off x="381000" y="5410200"/>
            <a:ext cx="2132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a:latin typeface="Calibri" pitchFamily="34" charset="0"/>
              </a:rPr>
              <a:t>Popular sizes include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9F56381F-A166-4620-9E1B-EED6236B1EE9}" type="slidenum">
              <a:rPr lang="en-US" altLang="en-US" smtClean="0"/>
              <a:pPr eaLnBrk="1" hangingPunct="1"/>
              <a:t>8</a:t>
            </a:fld>
            <a:endParaRPr lang="en-US" altLang="en-US" smtClean="0"/>
          </a:p>
        </p:txBody>
      </p:sp>
      <p:sp>
        <p:nvSpPr>
          <p:cNvPr id="10244" name="Title 1"/>
          <p:cNvSpPr>
            <a:spLocks noGrp="1"/>
          </p:cNvSpPr>
          <p:nvPr>
            <p:ph type="title" idx="4294967295"/>
          </p:nvPr>
        </p:nvSpPr>
        <p:spPr>
          <a:xfrm>
            <a:off x="1143000" y="685800"/>
            <a:ext cx="7793038" cy="1462088"/>
          </a:xfrm>
        </p:spPr>
        <p:txBody>
          <a:bodyPr anchor="ctr"/>
          <a:lstStyle/>
          <a:p>
            <a:pPr eaLnBrk="1" hangingPunct="1"/>
            <a:r>
              <a:rPr lang="en-US" altLang="en-US" b="1" smtClean="0"/>
              <a:t>Holloware</a:t>
            </a:r>
          </a:p>
        </p:txBody>
      </p:sp>
      <p:sp>
        <p:nvSpPr>
          <p:cNvPr id="10245" name="Content Placeholder 2"/>
          <p:cNvSpPr>
            <a:spLocks noGrp="1"/>
          </p:cNvSpPr>
          <p:nvPr>
            <p:ph sz="half" idx="4294967295"/>
          </p:nvPr>
        </p:nvSpPr>
        <p:spPr>
          <a:xfrm>
            <a:off x="762000" y="1981200"/>
            <a:ext cx="3814763" cy="4114800"/>
          </a:xfrm>
        </p:spPr>
        <p:txBody>
          <a:bodyPr/>
          <a:lstStyle/>
          <a:p>
            <a:pPr eaLnBrk="1" hangingPunct="1"/>
            <a:r>
              <a:rPr lang="en-US" altLang="en-US" sz="2800" smtClean="0"/>
              <a:t>Bowls and tureens used to serve food</a:t>
            </a:r>
          </a:p>
        </p:txBody>
      </p:sp>
      <p:sp>
        <p:nvSpPr>
          <p:cNvPr id="10246" name="Content Placeholder 3"/>
          <p:cNvSpPr>
            <a:spLocks noGrp="1"/>
          </p:cNvSpPr>
          <p:nvPr>
            <p:ph sz="half" idx="4294967295"/>
          </p:nvPr>
        </p:nvSpPr>
        <p:spPr>
          <a:xfrm>
            <a:off x="5140325" y="2017713"/>
            <a:ext cx="3814763" cy="4114800"/>
          </a:xfrm>
        </p:spPr>
        <p:txBody>
          <a:bodyPr/>
          <a:lstStyle/>
          <a:p>
            <a:pPr eaLnBrk="1" hangingPunct="1"/>
            <a:endParaRPr lang="en-US" altLang="en-US" sz="2800" smtClean="0"/>
          </a:p>
        </p:txBody>
      </p:sp>
      <p:pic>
        <p:nvPicPr>
          <p:cNvPr id="10247" name="Picture 11" descr="C:\Documents and Settings\pickardm\Local Settings\Temporary Internet Files\Content.IE5\JSOJFAR4\MPj0432804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62000"/>
            <a:ext cx="3733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C:\Documents and Settings\pickardm\Local Settings\Temporary Internet Files\Content.IE5\JSOJFAR4\MPj04074710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124200"/>
            <a:ext cx="4264025"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114800"/>
            <a:ext cx="3810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D62BA19-642B-408C-870E-D558A3784C2D}" type="slidenum">
              <a:rPr lang="en-US" altLang="en-US" smtClean="0"/>
              <a:pPr eaLnBrk="1" hangingPunct="1"/>
              <a:t>9</a:t>
            </a:fld>
            <a:endParaRPr lang="en-US" altLang="en-US" smtClean="0"/>
          </a:p>
        </p:txBody>
      </p:sp>
      <p:pic>
        <p:nvPicPr>
          <p:cNvPr id="11268" name="Picture 6" descr="C:\Documents and Settings\pickardm\Local Settings\Temporary Internet Files\Content.IE5\S5FYWN5B\MPj0430485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013" y="27781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le 1"/>
          <p:cNvSpPr>
            <a:spLocks noGrp="1"/>
          </p:cNvSpPr>
          <p:nvPr>
            <p:ph type="title" idx="4294967295"/>
          </p:nvPr>
        </p:nvSpPr>
        <p:spPr>
          <a:xfrm>
            <a:off x="1143000" y="685800"/>
            <a:ext cx="7793038" cy="1462088"/>
          </a:xfrm>
        </p:spPr>
        <p:txBody>
          <a:bodyPr anchor="ctr"/>
          <a:lstStyle/>
          <a:p>
            <a:pPr eaLnBrk="1" hangingPunct="1"/>
            <a:r>
              <a:rPr lang="en-US" altLang="en-US" b="1" smtClean="0"/>
              <a:t>Care of tableware</a:t>
            </a:r>
          </a:p>
        </p:txBody>
      </p:sp>
      <p:sp>
        <p:nvSpPr>
          <p:cNvPr id="3" name="Content Placeholder 2"/>
          <p:cNvSpPr>
            <a:spLocks noGrp="1"/>
          </p:cNvSpPr>
          <p:nvPr>
            <p:ph idx="4294967295"/>
          </p:nvPr>
        </p:nvSpPr>
        <p:spPr/>
        <p:txBody>
          <a:bodyPr>
            <a:normAutofit fontScale="92500" lnSpcReduction="10000"/>
          </a:bodyPr>
          <a:lstStyle/>
          <a:p>
            <a:pPr eaLnBrk="1" hangingPunct="1">
              <a:lnSpc>
                <a:spcPct val="90000"/>
              </a:lnSpc>
              <a:defRPr/>
            </a:pPr>
            <a:r>
              <a:rPr lang="en-US" dirty="0" smtClean="0"/>
              <a:t>Rinse tableware as soon as possible after use</a:t>
            </a:r>
          </a:p>
          <a:p>
            <a:pPr eaLnBrk="1" hangingPunct="1">
              <a:lnSpc>
                <a:spcPct val="90000"/>
              </a:lnSpc>
              <a:defRPr/>
            </a:pPr>
            <a:r>
              <a:rPr lang="en-US" dirty="0" smtClean="0"/>
              <a:t>Most dinnerware is dishwasher safe</a:t>
            </a:r>
          </a:p>
          <a:p>
            <a:pPr eaLnBrk="1" hangingPunct="1">
              <a:lnSpc>
                <a:spcPct val="90000"/>
              </a:lnSpc>
              <a:defRPr/>
            </a:pPr>
            <a:r>
              <a:rPr lang="en-US" dirty="0" smtClean="0"/>
              <a:t>Delicate china and stemware</a:t>
            </a:r>
          </a:p>
          <a:p>
            <a:pPr lvl="1" eaLnBrk="1" hangingPunct="1">
              <a:lnSpc>
                <a:spcPct val="90000"/>
              </a:lnSpc>
              <a:defRPr/>
            </a:pPr>
            <a:r>
              <a:rPr lang="en-US" dirty="0" smtClean="0"/>
              <a:t>May need hand washing</a:t>
            </a:r>
          </a:p>
          <a:p>
            <a:pPr lvl="1" eaLnBrk="1" hangingPunct="1">
              <a:lnSpc>
                <a:spcPct val="90000"/>
              </a:lnSpc>
              <a:defRPr/>
            </a:pPr>
            <a:r>
              <a:rPr lang="en-US" dirty="0" smtClean="0"/>
              <a:t>Don’t plunge into hot water because severe temperature change can crack or break delicate tableware</a:t>
            </a:r>
          </a:p>
          <a:p>
            <a:pPr lvl="1" eaLnBrk="1" hangingPunct="1">
              <a:lnSpc>
                <a:spcPct val="90000"/>
              </a:lnSpc>
              <a:defRPr/>
            </a:pPr>
            <a:r>
              <a:rPr lang="en-US" dirty="0" smtClean="0"/>
              <a:t>More expensive tableware requires extra care to protect your investment.</a:t>
            </a:r>
          </a:p>
          <a:p>
            <a:pPr lvl="1" eaLnBrk="1" hangingPunct="1">
              <a:lnSpc>
                <a:spcPct val="90000"/>
              </a:lnSpc>
              <a:defRPr/>
            </a:pPr>
            <a:endParaRPr lang="en-US" dirty="0" smtClean="0"/>
          </a:p>
        </p:txBody>
      </p:sp>
    </p:spTree>
  </p:cSld>
  <p:clrMapOvr>
    <a:masterClrMapping/>
  </p:clrMapOvr>
</p:sld>
</file>

<file path=ppt/theme/theme1.xml><?xml version="1.0" encoding="utf-8"?>
<a:theme xmlns:a="http://schemas.openxmlformats.org/drawingml/2006/main" name="Blends">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468</TotalTime>
  <Words>635</Words>
  <Application>Microsoft Office PowerPoint</Application>
  <PresentationFormat>On-screen Show (4:3)</PresentationFormat>
  <Paragraphs>114</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Tahoma</vt:lpstr>
      <vt:lpstr>Arial</vt:lpstr>
      <vt:lpstr>Wingdings</vt:lpstr>
      <vt:lpstr>Calibri</vt:lpstr>
      <vt:lpstr>Blends</vt:lpstr>
      <vt:lpstr>Table Appointments</vt:lpstr>
      <vt:lpstr>Classification of Tableware</vt:lpstr>
      <vt:lpstr>Dinnerware is:</vt:lpstr>
      <vt:lpstr>Flatware is:</vt:lpstr>
      <vt:lpstr>Beverageware  or glassware is:</vt:lpstr>
      <vt:lpstr>Lead Crystal Punchbowl </vt:lpstr>
      <vt:lpstr>Two basic shapes  of beverageware are:</vt:lpstr>
      <vt:lpstr>Holloware</vt:lpstr>
      <vt:lpstr>Care of tableware</vt:lpstr>
      <vt:lpstr>Table linens</vt:lpstr>
      <vt:lpstr>Cloth Placemats, Table Runners &amp; Napkins</vt:lpstr>
      <vt:lpstr>Center Pieces</vt:lpstr>
    </vt:vector>
  </TitlesOfParts>
  <Company>East Carolina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Appointments</dc:title>
  <dc:creator>ECU</dc:creator>
  <cp:lastModifiedBy>teeter</cp:lastModifiedBy>
  <cp:revision>38</cp:revision>
  <dcterms:created xsi:type="dcterms:W3CDTF">2008-11-24T13:00:22Z</dcterms:created>
  <dcterms:modified xsi:type="dcterms:W3CDTF">2017-02-17T02:31:49Z</dcterms:modified>
</cp:coreProperties>
</file>