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09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757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A4C1-BF5D-4597-8512-688C5B037E63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391A-0CE0-430A-B69A-F87016A970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A4C1-BF5D-4597-8512-688C5B037E63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391A-0CE0-430A-B69A-F87016A970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A4C1-BF5D-4597-8512-688C5B037E63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391A-0CE0-430A-B69A-F87016A970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822E147-C847-402A-8C95-0395D88E59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5CC21AB-8C10-4395-8E21-1D7DA7EB91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A4C1-BF5D-4597-8512-688C5B037E63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391A-0CE0-430A-B69A-F87016A970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A4C1-BF5D-4597-8512-688C5B037E63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391A-0CE0-430A-B69A-F87016A970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A4C1-BF5D-4597-8512-688C5B037E63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391A-0CE0-430A-B69A-F87016A970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A4C1-BF5D-4597-8512-688C5B037E63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391A-0CE0-430A-B69A-F87016A970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A4C1-BF5D-4597-8512-688C5B037E63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391A-0CE0-430A-B69A-F87016A970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A4C1-BF5D-4597-8512-688C5B037E63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391A-0CE0-430A-B69A-F87016A970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A4C1-BF5D-4597-8512-688C5B037E63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391A-0CE0-430A-B69A-F87016A970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A4C1-BF5D-4597-8512-688C5B037E63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391A-0CE0-430A-B69A-F87016A970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CA4C1-BF5D-4597-8512-688C5B037E63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B391A-0CE0-430A-B69A-F87016A970F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ALL ABOUT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FRUITS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&amp; VEGETABLES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MPj0438794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1562" y="3581400"/>
            <a:ext cx="1976438" cy="3276600"/>
          </a:xfrm>
          <a:prstGeom prst="rect">
            <a:avLst/>
          </a:prstGeom>
          <a:noFill/>
        </p:spPr>
      </p:pic>
      <p:pic>
        <p:nvPicPr>
          <p:cNvPr id="5" name="Picture 5" descr="MPj0437382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3581400"/>
            <a:ext cx="2187575" cy="3276600"/>
          </a:xfrm>
          <a:prstGeom prst="rect">
            <a:avLst/>
          </a:prstGeom>
          <a:noFill/>
        </p:spPr>
      </p:pic>
      <p:pic>
        <p:nvPicPr>
          <p:cNvPr id="6" name="Picture 6" descr="MPj0437209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3581400"/>
            <a:ext cx="2187575" cy="3276600"/>
          </a:xfrm>
          <a:prstGeom prst="rect">
            <a:avLst/>
          </a:prstGeom>
          <a:noFill/>
        </p:spPr>
      </p:pic>
      <p:pic>
        <p:nvPicPr>
          <p:cNvPr id="7" name="Picture 7" descr="MPj0438461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850" y="3581400"/>
            <a:ext cx="2597150" cy="3276600"/>
          </a:xfrm>
          <a:prstGeom prst="rect">
            <a:avLst/>
          </a:prstGeom>
          <a:noFill/>
        </p:spPr>
      </p:pic>
      <p:pic>
        <p:nvPicPr>
          <p:cNvPr id="8" name="Picture 7" descr="MPj0436491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0"/>
            <a:ext cx="1327150" cy="1981200"/>
          </a:xfrm>
          <a:prstGeom prst="rect">
            <a:avLst/>
          </a:prstGeom>
          <a:solidFill>
            <a:srgbClr val="CCFFCC"/>
          </a:solidFill>
        </p:spPr>
      </p:pic>
      <p:pic>
        <p:nvPicPr>
          <p:cNvPr id="9" name="Picture 8" descr="MPj0430478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0700" y="381000"/>
            <a:ext cx="1600200" cy="1600200"/>
          </a:xfrm>
          <a:prstGeom prst="rect">
            <a:avLst/>
          </a:prstGeom>
          <a:noFill/>
        </p:spPr>
      </p:pic>
      <p:pic>
        <p:nvPicPr>
          <p:cNvPr id="10" name="Picture 9" descr="MCj04368920000[1]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67100" y="457200"/>
            <a:ext cx="1447800" cy="1447800"/>
          </a:xfrm>
          <a:prstGeom prst="rect">
            <a:avLst/>
          </a:prstGeom>
          <a:noFill/>
        </p:spPr>
      </p:pic>
      <p:pic>
        <p:nvPicPr>
          <p:cNvPr id="11" name="Picture 10" descr="MCj04368910000[1]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914900" y="533400"/>
            <a:ext cx="1409700" cy="1409700"/>
          </a:xfrm>
          <a:prstGeom prst="rect">
            <a:avLst/>
          </a:prstGeom>
          <a:noFill/>
        </p:spPr>
      </p:pic>
      <p:pic>
        <p:nvPicPr>
          <p:cNvPr id="12" name="Picture 11" descr="MCj04395920000[1]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134100" y="152400"/>
            <a:ext cx="1500188" cy="1828800"/>
          </a:xfrm>
          <a:prstGeom prst="rect">
            <a:avLst/>
          </a:prstGeom>
          <a:noFill/>
        </p:spPr>
      </p:pic>
      <p:pic>
        <p:nvPicPr>
          <p:cNvPr id="13" name="Picture 12" descr="MCj04368950000[1]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429500" y="228600"/>
            <a:ext cx="1714500" cy="171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What nutrients are in vegetables?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038600" cy="48768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Leafy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green and deep yellow veggies are excellent sources of Vitamin A</a:t>
            </a:r>
          </a:p>
          <a:p>
            <a:pPr>
              <a:lnSpc>
                <a:spcPct val="110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Broccoli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green peppers, and raw cabbage are high in Vitamin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  <a:p>
            <a:pPr>
              <a:lnSpc>
                <a:spcPct val="110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Veggies have ANTIOXIDANTS!</a:t>
            </a:r>
          </a:p>
          <a:p>
            <a:pPr lvl="1">
              <a:lnSpc>
                <a:spcPct val="11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Lower the risk of some cancers and heart disease</a:t>
            </a:r>
          </a:p>
          <a:p>
            <a:pPr>
              <a:lnSpc>
                <a:spcPct val="110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Veggies are high in FIBER!</a:t>
            </a:r>
          </a:p>
          <a:p>
            <a:pPr lvl="1">
              <a:lnSpc>
                <a:spcPct val="11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Especially the skin!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1" name="Picture 5" descr="MPj0438718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752600"/>
            <a:ext cx="4191000" cy="2806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Helpful Tips for Cooking Veggies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Cook vegetables until they are CRISP-TENDER!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Bake potatoes between 300 and 450°.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Remember that cooked vegetables lose Vitamin C and other nutrients.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Don’t overcook, veggies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will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develop unpleasant flavors!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If cooking canned vegetables,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drain the water first to lower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sodium levels.</a:t>
            </a:r>
          </a:p>
        </p:txBody>
      </p:sp>
      <p:pic>
        <p:nvPicPr>
          <p:cNvPr id="13316" name="Picture 4" descr="MPj0400593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276600"/>
            <a:ext cx="2501900" cy="3132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Good Ways to Prepare Veggies: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200" cy="4525963"/>
          </a:xfrm>
        </p:spPr>
        <p:txBody>
          <a:bodyPr>
            <a:normAutofit fontScale="85000" lnSpcReduction="20000"/>
          </a:bodyPr>
          <a:lstStyle/>
          <a:p>
            <a:pPr lvl="0">
              <a:lnSpc>
                <a:spcPct val="120000"/>
              </a:lnSpc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SERVE FRESH!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2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Microwaving: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helps retain most of the nutrients, keeps color, texture, and shape while using little water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2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Steaming: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takes a little longer than microwaving, but also retains more nutrients than ANY of the other methods!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2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Other options: ROASTING, GRILLING, SIMMERING, DEEP-FRYING, SAUTEEING, etc.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20482" name="Picture 2" descr="C:\Documents and Settings\lchurch\Local Settings\Temporary Internet Files\Content.IE5\FJNMRLAY\MP90043738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600200"/>
            <a:ext cx="2899736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Why should we eat FRUIT?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Fruits are high in: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Vitamins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&amp; C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Fiber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Carbohydrates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Potassium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Fruits are low in: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Fat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Calories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Sodium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4567650"/>
            <a:ext cx="3429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Some fruits also contain folic acid, </a:t>
            </a:r>
          </a:p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magnesium, iron, etc.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MPj0438787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419600" y="4419600"/>
            <a:ext cx="3352800" cy="224442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SIX Categories of Fruits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DRUPES: cherries, apricots, peaches, plums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POMES: apples, pears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TROPICAL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FRUITS: bananas, mangos, pineapples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9" name="Picture 5" descr="MCj0340004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04800"/>
            <a:ext cx="687388" cy="942975"/>
          </a:xfrm>
          <a:prstGeom prst="rect">
            <a:avLst/>
          </a:prstGeom>
          <a:noFill/>
        </p:spPr>
      </p:pic>
      <p:pic>
        <p:nvPicPr>
          <p:cNvPr id="11270" name="Picture 6" descr="MCj0340004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381000"/>
            <a:ext cx="687388" cy="942975"/>
          </a:xfrm>
          <a:prstGeom prst="rect">
            <a:avLst/>
          </a:prstGeom>
          <a:noFill/>
        </p:spPr>
      </p:pic>
      <p:pic>
        <p:nvPicPr>
          <p:cNvPr id="11271" name="Picture 7" descr="MPj043649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648200"/>
            <a:ext cx="1327150" cy="1981200"/>
          </a:xfrm>
          <a:prstGeom prst="rect">
            <a:avLst/>
          </a:prstGeom>
          <a:noFill/>
        </p:spPr>
      </p:pic>
      <p:pic>
        <p:nvPicPr>
          <p:cNvPr id="11272" name="Picture 8" descr="MPj0430478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5029200"/>
            <a:ext cx="1600200" cy="1600200"/>
          </a:xfrm>
          <a:prstGeom prst="rect">
            <a:avLst/>
          </a:prstGeom>
          <a:noFill/>
        </p:spPr>
      </p:pic>
      <p:pic>
        <p:nvPicPr>
          <p:cNvPr id="11273" name="Picture 9" descr="MCj0436892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5105400"/>
            <a:ext cx="1447800" cy="1447800"/>
          </a:xfrm>
          <a:prstGeom prst="rect">
            <a:avLst/>
          </a:prstGeom>
          <a:noFill/>
        </p:spPr>
      </p:pic>
      <p:pic>
        <p:nvPicPr>
          <p:cNvPr id="11274" name="Picture 10" descr="MCj04368910000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8200" y="5181600"/>
            <a:ext cx="1409700" cy="1409700"/>
          </a:xfrm>
          <a:prstGeom prst="rect">
            <a:avLst/>
          </a:prstGeom>
          <a:noFill/>
        </p:spPr>
      </p:pic>
      <p:pic>
        <p:nvPicPr>
          <p:cNvPr id="11275" name="Picture 11" descr="MCj04395920000[1]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67400" y="4800600"/>
            <a:ext cx="1500188" cy="1828800"/>
          </a:xfrm>
          <a:prstGeom prst="rect">
            <a:avLst/>
          </a:prstGeom>
          <a:noFill/>
        </p:spPr>
      </p:pic>
      <p:pic>
        <p:nvPicPr>
          <p:cNvPr id="11276" name="Picture 12" descr="MCj04368950000[1]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62800" y="4876800"/>
            <a:ext cx="1714500" cy="1714500"/>
          </a:xfrm>
          <a:prstGeom prst="rect">
            <a:avLst/>
          </a:prstGeom>
          <a:noFill/>
        </p:spPr>
      </p:pic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BERRIES: strawberries, raspberries, cranberries, grapes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MELONS: watermelon, cantaloupe, casaba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CITRUS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FRUITS: oranges, lemons, limes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How can we purchase fruits?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133600"/>
            <a:ext cx="4038600" cy="3992563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CANNED</a:t>
            </a:r>
          </a:p>
          <a:p>
            <a:pPr algn="ctr">
              <a:buFontTx/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Convenient and easy to store</a:t>
            </a:r>
          </a:p>
          <a:p>
            <a:pPr algn="ctr">
              <a:buFontTx/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Heavier syrup = higher calories</a:t>
            </a:r>
          </a:p>
          <a:p>
            <a:pPr algn="ctr">
              <a:buFontTx/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Tx/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FRESH</a:t>
            </a:r>
          </a:p>
          <a:p>
            <a:pPr algn="ctr">
              <a:buFontTx/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Nutritious &amp; delicious</a:t>
            </a:r>
          </a:p>
          <a:p>
            <a:pPr algn="ctr">
              <a:buFontTx/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Short shelf life</a:t>
            </a:r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133600"/>
            <a:ext cx="4038600" cy="3992563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FROZEN</a:t>
            </a:r>
          </a:p>
          <a:p>
            <a:pPr algn="ctr">
              <a:buFontTx/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Just as nutritious as fresh</a:t>
            </a:r>
          </a:p>
          <a:p>
            <a:pPr algn="ctr">
              <a:buFontTx/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Texture can change</a:t>
            </a:r>
          </a:p>
          <a:p>
            <a:pPr algn="ctr">
              <a:buFontTx/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Tx/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DRIED</a:t>
            </a:r>
          </a:p>
          <a:p>
            <a:pPr algn="ctr">
              <a:buFontTx/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Nutritious </a:t>
            </a:r>
          </a:p>
          <a:p>
            <a:pPr algn="ctr">
              <a:buFontTx/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Have a high concentration of natural sugar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457200" y="1371600"/>
            <a:ext cx="815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Some fruits are available all year, others are SEASONAL!</a:t>
            </a:r>
          </a:p>
        </p:txBody>
      </p:sp>
      <p:pic>
        <p:nvPicPr>
          <p:cNvPr id="1025" name="Picture 1" descr="C:\Documents and Settings\lchurch\Local Settings\Temporary Internet Files\Content.IE5\5WKN8SZR\MC900014314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454179">
            <a:off x="354090" y="2079670"/>
            <a:ext cx="752279" cy="893674"/>
          </a:xfrm>
          <a:prstGeom prst="rect">
            <a:avLst/>
          </a:prstGeom>
          <a:noFill/>
        </p:spPr>
      </p:pic>
      <p:pic>
        <p:nvPicPr>
          <p:cNvPr id="1026" name="Picture 2" descr="C:\Documents and Settings\lchurch\Local Settings\Temporary Internet Files\Content.IE5\5WKN8SZR\MC900434539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43420">
            <a:off x="4495800" y="2133600"/>
            <a:ext cx="769937" cy="1018360"/>
          </a:xfrm>
          <a:prstGeom prst="rect">
            <a:avLst/>
          </a:prstGeom>
          <a:noFill/>
        </p:spPr>
      </p:pic>
      <p:pic>
        <p:nvPicPr>
          <p:cNvPr id="1027" name="Picture 3" descr="C:\Documents and Settings\lchurch\Local Settings\Temporary Internet Files\Content.IE5\QZYUFBS9\MC900014132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3962400"/>
            <a:ext cx="643403" cy="881787"/>
          </a:xfrm>
          <a:prstGeom prst="rect">
            <a:avLst/>
          </a:prstGeom>
          <a:noFill/>
        </p:spPr>
      </p:pic>
      <p:pic>
        <p:nvPicPr>
          <p:cNvPr id="1028" name="Picture 4" descr="C:\Documents and Settings\lchurch\Local Settings\Temporary Internet Files\Content.IE5\QZYUFBS9\MC90001409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3733800"/>
            <a:ext cx="875995" cy="80741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should we look for when selecting fruits?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88646183"/>
              </p:ext>
            </p:extLst>
          </p:nvPr>
        </p:nvGraphicFramePr>
        <p:xfrm>
          <a:off x="457200" y="1600200"/>
          <a:ext cx="8305800" cy="4984496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4152900"/>
                <a:gridCol w="4152900"/>
              </a:tblGrid>
              <a:tr h="825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(ripe &amp; mature fruit)</a:t>
                      </a:r>
                      <a:endParaRPr lang="en-US" sz="2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548" marR="45548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BAD </a:t>
                      </a:r>
                      <a:endParaRPr lang="en-US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fruit is not ripe or mature)</a:t>
                      </a:r>
                      <a:endParaRPr lang="en-US" sz="2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548" marR="45548" marT="0" marB="0">
                    <a:solidFill>
                      <a:srgbClr val="92D050"/>
                    </a:soli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Tender; gives when pressed</a:t>
                      </a:r>
                      <a:endParaRPr lang="en-US" sz="2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548" marR="4554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hard</a:t>
                      </a:r>
                      <a:endParaRPr lang="en-US" sz="2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548" marR="45548" marT="0" marB="0"/>
                </a:tc>
              </a:tr>
              <a:tr h="825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 size</a:t>
                      </a:r>
                      <a:endParaRPr lang="en-US" sz="2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548" marR="4554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Small size</a:t>
                      </a:r>
                      <a:endParaRPr lang="en-US" sz="2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548" marR="45548" marT="0" marB="0"/>
                </a:tc>
              </a:tr>
              <a:tr h="825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 color</a:t>
                      </a:r>
                      <a:endParaRPr lang="en-US" sz="2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548" marR="4554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“green” fruit</a:t>
                      </a:r>
                      <a:endParaRPr lang="en-US" sz="2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548" marR="45548" marT="0" marB="0"/>
                </a:tc>
              </a:tr>
              <a:tr h="825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Heavy</a:t>
                      </a:r>
                      <a:endParaRPr lang="en-US" sz="2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548" marR="4554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Light for its size</a:t>
                      </a:r>
                      <a:endParaRPr lang="en-US" sz="2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548" marR="45548" marT="0" marB="0"/>
                </a:tc>
              </a:tr>
              <a:tr h="825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Pleasant aroma, tasty!</a:t>
                      </a:r>
                      <a:endParaRPr lang="en-US" sz="2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548" marR="4554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smell present; not good to eat!</a:t>
                      </a:r>
                      <a:endParaRPr lang="en-US" sz="2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548" marR="45548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Fruit can be eaten…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Fresh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Cooked in liquid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Baked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Broiled or Grilled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Fried</a:t>
            </a: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Microwaved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81" name="Picture 9" descr="MCj0413418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76800" y="1676400"/>
            <a:ext cx="3071813" cy="4216400"/>
          </a:xfrm>
          <a:noFill/>
          <a:ln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858000" cy="11430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Preparing FRESH Fruit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ALWAYS wash fruit in cool water before cooking/eating to remove dirt and pesticide residue!</a:t>
            </a:r>
          </a:p>
          <a:p>
            <a:pPr lvl="2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Even if you aren’t eating the skin (ex. watermelon)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When peeling or paring fresh fruit, peel as THINLY as possible to preserve nutrients found just under the skin.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Fresh fruits are easier to eat when cut in pieces, but serve them as soon as possible to retain nutrients</a:t>
            </a:r>
          </a:p>
        </p:txBody>
      </p:sp>
      <p:pic>
        <p:nvPicPr>
          <p:cNvPr id="18434" name="Picture 2" descr="C:\Documents and Settings\lchurch\Local Settings\Temporary Internet Files\Content.IE5\Z9X34OPZ\MC90009018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80152" y="304800"/>
            <a:ext cx="1963848" cy="14767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What happens to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fruits &amp; vegetables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during COOKING?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315200" cy="4525963"/>
          </a:xfrm>
        </p:spPr>
        <p:txBody>
          <a:bodyPr>
            <a:normAutofit lnSpcReduction="10000"/>
          </a:bodyPr>
          <a:lstStyle/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NUTRIENTS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loss of heat-sensitive nutrients like Vitamin C</a:t>
            </a:r>
          </a:p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some become lighter, some become deeper</a:t>
            </a:r>
          </a:p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FLAVOR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more mellow, less acidic</a:t>
            </a:r>
          </a:p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TEXTURE/SHAPE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when heat is applied, the fruit’s cells lose water and soften, can cause the fruit to fall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apart; cook only until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fork tender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458" name="Picture 2" descr="C:\Documents and Settings\lchurch\Local Settings\Temporary Internet Files\Content.IE5\Z9X34OPZ\MC900347385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200" y="2133600"/>
            <a:ext cx="1379317" cy="18210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096000" cy="1706562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Vegetables are grouped according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 part of the plant from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which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they come.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32037"/>
            <a:ext cx="8229600" cy="4525963"/>
          </a:xfrm>
        </p:spPr>
        <p:txBody>
          <a:bodyPr/>
          <a:lstStyle/>
          <a:p>
            <a:r>
              <a:rPr lang="en-US" sz="2800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FLOWERS: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artichokes, broccoli, cauliflower</a:t>
            </a:r>
          </a:p>
          <a:p>
            <a:r>
              <a:rPr lang="en-US" sz="2800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FRUITS: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tomatoes, cucumbers, eggplant, okra, peppers, pumpkins, squash</a:t>
            </a:r>
          </a:p>
          <a:p>
            <a:r>
              <a:rPr lang="en-US" sz="2800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STEMS: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celery, asparagus</a:t>
            </a:r>
          </a:p>
          <a:p>
            <a:r>
              <a:rPr lang="en-US" sz="2800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LEAVES: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brussels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sprouts, cabbage, lettuce, spinach</a:t>
            </a:r>
          </a:p>
          <a:p>
            <a:r>
              <a:rPr lang="en-US" sz="2800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SEEDS: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Peas, corn, beans</a:t>
            </a:r>
          </a:p>
          <a:p>
            <a:r>
              <a:rPr lang="en-US" sz="2800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ROOTS: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beets, carrots, parsnips, radishes, sweet potatoes, turnips</a:t>
            </a:r>
          </a:p>
        </p:txBody>
      </p:sp>
      <p:pic>
        <p:nvPicPr>
          <p:cNvPr id="4" name="Picture 10" descr="MPj0430944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228600"/>
            <a:ext cx="1844675" cy="18809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585</Words>
  <Application>Microsoft Office PowerPoint</Application>
  <PresentationFormat>On-screen Show (4:3)</PresentationFormat>
  <Paragraphs>97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ALL ABOUT FRUITS &amp; VEGETABLES</vt:lpstr>
      <vt:lpstr>Why should we eat FRUIT? </vt:lpstr>
      <vt:lpstr>SIX Categories of Fruits</vt:lpstr>
      <vt:lpstr>How can we purchase fruits? </vt:lpstr>
      <vt:lpstr>What should we look for when selecting fruits? </vt:lpstr>
      <vt:lpstr>Fruit can be eaten…</vt:lpstr>
      <vt:lpstr>Preparing FRESH Fruit</vt:lpstr>
      <vt:lpstr>What happens to fruits &amp; vegetables during COOKING? </vt:lpstr>
      <vt:lpstr>Vegetables are grouped according  to the part of the plant from  which they come.</vt:lpstr>
      <vt:lpstr>What nutrients are in vegetables?</vt:lpstr>
      <vt:lpstr>Helpful Tips for Cooking Veggies</vt:lpstr>
      <vt:lpstr>Good Ways to Prepare Veggies: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FRUITS &amp; VEGETABLES</dc:title>
  <dc:creator>lchurch</dc:creator>
  <cp:lastModifiedBy>Jennifer Ostman</cp:lastModifiedBy>
  <cp:revision>8</cp:revision>
  <dcterms:created xsi:type="dcterms:W3CDTF">2011-03-16T19:19:55Z</dcterms:created>
  <dcterms:modified xsi:type="dcterms:W3CDTF">2017-06-22T13:08:32Z</dcterms:modified>
</cp:coreProperties>
</file>